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92" r:id="rId4"/>
    <p:sldId id="320" r:id="rId5"/>
    <p:sldId id="323" r:id="rId6"/>
    <p:sldId id="294" r:id="rId7"/>
    <p:sldId id="318" r:id="rId8"/>
    <p:sldId id="319" r:id="rId9"/>
    <p:sldId id="288" r:id="rId10"/>
    <p:sldId id="324" r:id="rId11"/>
    <p:sldId id="321" r:id="rId12"/>
    <p:sldId id="322" r:id="rId13"/>
    <p:sldId id="325" r:id="rId14"/>
    <p:sldId id="290" r:id="rId15"/>
    <p:sldId id="281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D850"/>
    <a:srgbClr val="E1BC1F"/>
    <a:srgbClr val="4DA9F4"/>
    <a:srgbClr val="FAEE5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56" autoAdjust="0"/>
  </p:normalViewPr>
  <p:slideViewPr>
    <p:cSldViewPr snapToGrid="0" showGuides="1">
      <p:cViewPr>
        <p:scale>
          <a:sx n="66" d="100"/>
          <a:sy n="66" d="100"/>
        </p:scale>
        <p:origin x="816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Citations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Publications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A79-4715-BB32-C23583BD668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A79-4715-BB32-C23583BD6687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3A79-4715-BB32-C23583BD6687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3A79-4715-BB32-C23583BD6687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</c:v>
                </c:pt>
                <c:pt idx="1">
                  <c:v>17</c:v>
                </c:pt>
                <c:pt idx="2">
                  <c:v>45</c:v>
                </c:pt>
                <c:pt idx="3">
                  <c:v>144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A79-4715-BB32-C23583BD66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35366912"/>
        <c:axId val="122179520"/>
      </c:barChart>
      <c:valAx>
        <c:axId val="12217952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366912"/>
        <c:crosses val="autoZero"/>
        <c:crossBetween val="between"/>
      </c:valAx>
      <c:catAx>
        <c:axId val="3536691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17952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811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FFEF6-59D5-4545-94C9-CFF1EBF136C6}" type="datetimeFigureOut">
              <a:rPr lang="zh-CN" altLang="en-US" smtClean="0"/>
              <a:t>2021/11/23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05AC3-CB08-4149-BAD1-4BBEA6D4C3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8361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FFEF6-59D5-4545-94C9-CFF1EBF136C6}" type="datetimeFigureOut">
              <a:rPr lang="zh-CN" altLang="en-US" smtClean="0"/>
              <a:t>2021/11/23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05AC3-CB08-4149-BAD1-4BBEA6D4C3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548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en-US" noProof="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C2E42-95E0-4EEA-87FF-3C8446821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wps.cn/moban</a:t>
            </a:r>
          </a:p>
          <a:p>
            <a:pPr>
              <a:defRPr/>
            </a:pP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304BA-45DD-43F8-89D7-E8D877F49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Company Logo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F7FB4-E3E3-4561-A9D3-6312A6B16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400AE1-7407-4384-9BE7-03BC985E0786}" type="slidenum">
              <a:rPr lang="ko-KR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51814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78"/>
            <a:stretch/>
          </p:blipFill>
          <p:spPr>
            <a:xfrm rot="16200000">
              <a:off x="-747716" y="747732"/>
              <a:ext cx="6857984" cy="5362552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4410077" y="-923928"/>
              <a:ext cx="6858000" cy="87058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7821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68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FFEF6-59D5-4545-94C9-CFF1EBF136C6}" type="datetimeFigureOut">
              <a:rPr lang="zh-CN" altLang="en-US" smtClean="0"/>
              <a:t>2021/11/23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05AC3-CB08-4149-BAD1-4BBEA6D4C3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547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FFEF6-59D5-4545-94C9-CFF1EBF136C6}" type="datetimeFigureOut">
              <a:rPr lang="zh-CN" altLang="en-US" smtClean="0"/>
              <a:t>2021/11/23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05AC3-CB08-4149-BAD1-4BBEA6D4C3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001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FFEF6-59D5-4545-94C9-CFF1EBF136C6}" type="datetimeFigureOut">
              <a:rPr lang="zh-CN" altLang="en-US" smtClean="0"/>
              <a:t>2021/11/23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05AC3-CB08-4149-BAD1-4BBEA6D4C3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5927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FFEF6-59D5-4545-94C9-CFF1EBF136C6}" type="datetimeFigureOut">
              <a:rPr lang="zh-CN" altLang="en-US" smtClean="0"/>
              <a:t>2021/11/23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05AC3-CB08-4149-BAD1-4BBEA6D4C3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501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FFEF6-59D5-4545-94C9-CFF1EBF136C6}" type="datetimeFigureOut">
              <a:rPr lang="zh-CN" altLang="en-US" smtClean="0"/>
              <a:t>2021/11/23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05AC3-CB08-4149-BAD1-4BBEA6D4C3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919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FFEF6-59D5-4545-94C9-CFF1EBF136C6}" type="datetimeFigureOut">
              <a:rPr lang="zh-CN" altLang="en-US" smtClean="0"/>
              <a:t>2021/11/23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05AC3-CB08-4149-BAD1-4BBEA6D4C3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4209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FFEF6-59D5-4545-94C9-CFF1EBF136C6}" type="datetimeFigureOut">
              <a:rPr lang="zh-CN" altLang="en-US" smtClean="0"/>
              <a:t>2021/11/23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05AC3-CB08-4149-BAD1-4BBEA6D4C3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4352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52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58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5.png"/><Relationship Id="rId3" Type="http://schemas.openxmlformats.org/officeDocument/2006/relationships/image" Target="../media/image8.jpeg"/><Relationship Id="rId7" Type="http://schemas.microsoft.com/office/2007/relationships/hdphoto" Target="../media/hdphoto2.wdp"/><Relationship Id="rId12" Type="http://schemas.microsoft.com/office/2007/relationships/hdphoto" Target="../media/hdphoto3.wdp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microsoft.com/office/2007/relationships/hdphoto" Target="../media/hdphoto1.wdp"/><Relationship Id="rId10" Type="http://schemas.openxmlformats.org/officeDocument/2006/relationships/image" Target="../media/image13.jpeg"/><Relationship Id="rId4" Type="http://schemas.openxmlformats.org/officeDocument/2006/relationships/image" Target="../media/image9.png"/><Relationship Id="rId9" Type="http://schemas.openxmlformats.org/officeDocument/2006/relationships/image" Target="../media/image12.jpe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microsoft.com/office/2007/relationships/hdphoto" Target="../media/hdphoto5.wdp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33.png"/><Relationship Id="rId1" Type="http://schemas.openxmlformats.org/officeDocument/2006/relationships/tags" Target="../tags/tag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jpg"/><Relationship Id="rId1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11" Type="http://schemas.openxmlformats.org/officeDocument/2006/relationships/image" Target="../media/image46.jpeg"/><Relationship Id="rId5" Type="http://schemas.openxmlformats.org/officeDocument/2006/relationships/image" Target="../media/image40.png"/><Relationship Id="rId10" Type="http://schemas.openxmlformats.org/officeDocument/2006/relationships/image" Target="../media/image45.jpe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7B3BCE4F-09EF-4881-A3A1-8D1950E6099A}"/>
              </a:ext>
            </a:extLst>
          </p:cNvPr>
          <p:cNvSpPr/>
          <p:nvPr/>
        </p:nvSpPr>
        <p:spPr>
          <a:xfrm>
            <a:off x="5456914" y="3839960"/>
            <a:ext cx="6135330" cy="245605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zh-CN" altLang="en-US" sz="9600" i="1" spc="-225" dirty="0">
                <a:ln w="12700">
                  <a:noFill/>
                </a:ln>
                <a:solidFill>
                  <a:srgbClr val="F9D850"/>
                </a:solidFill>
                <a:latin typeface="方正粗黑宋简体" pitchFamily="2" charset="-122"/>
                <a:ea typeface="方正粗黑宋简体" pitchFamily="2" charset="-122"/>
                <a:sym typeface="zihun71hao-yushoujinshu" panose="00000500000000000000" pitchFamily="2" charset="-122"/>
              </a:rPr>
              <a:t>“上善</a:t>
            </a:r>
            <a:endParaRPr lang="en-US" altLang="zh-CN" sz="9600" i="1" spc="-225" dirty="0">
              <a:ln w="12700">
                <a:noFill/>
              </a:ln>
              <a:solidFill>
                <a:srgbClr val="F9D850"/>
              </a:solidFill>
              <a:latin typeface="方正粗黑宋简体" pitchFamily="2" charset="-122"/>
              <a:ea typeface="方正粗黑宋简体" pitchFamily="2" charset="-122"/>
              <a:sym typeface="zihun71hao-yushoujinshu" panose="00000500000000000000" pitchFamily="2" charset="-122"/>
            </a:endParaRPr>
          </a:p>
          <a:p>
            <a:pPr>
              <a:lnSpc>
                <a:spcPct val="80000"/>
              </a:lnSpc>
              <a:defRPr/>
            </a:pPr>
            <a:r>
              <a:rPr lang="en-US" altLang="zh-CN" sz="9600" i="1" spc="-225" dirty="0">
                <a:ln w="12700">
                  <a:noFill/>
                </a:ln>
                <a:solidFill>
                  <a:srgbClr val="F9D850"/>
                </a:solidFill>
                <a:latin typeface="方正粗黑宋简体" pitchFamily="2" charset="-122"/>
                <a:ea typeface="方正粗黑宋简体" pitchFamily="2" charset="-122"/>
                <a:sym typeface="zihun71hao-yushoujinshu" panose="00000500000000000000" pitchFamily="2" charset="-122"/>
              </a:rPr>
              <a:t>        </a:t>
            </a:r>
            <a:r>
              <a:rPr lang="zh-CN" altLang="en-US" sz="9600" i="1" spc="-225" dirty="0">
                <a:ln w="12700">
                  <a:noFill/>
                </a:ln>
                <a:solidFill>
                  <a:srgbClr val="F9D850"/>
                </a:solidFill>
                <a:latin typeface="方正粗黑宋简体" pitchFamily="2" charset="-122"/>
                <a:ea typeface="方正粗黑宋简体" pitchFamily="2" charset="-122"/>
                <a:sym typeface="zihun71hao-yushoujinshu" panose="00000500000000000000" pitchFamily="2" charset="-122"/>
              </a:rPr>
              <a:t>若水”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979492" y="4698617"/>
            <a:ext cx="422282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106685" y="4852007"/>
            <a:ext cx="5494581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088232">
              <a:defRPr/>
            </a:pP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CJK Regular" panose="020B0500000000000000" pitchFamily="34" charset="-122"/>
              </a:rPr>
              <a:t>Jay Kumar (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CJK Regular" panose="020B0500000000000000" pitchFamily="34" charset="-122"/>
              </a:rPr>
              <a:t>杰克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CJK Regular" panose="020B0500000000000000" pitchFamily="34" charset="-122"/>
              </a:rPr>
              <a:t>)</a:t>
            </a:r>
          </a:p>
          <a:p>
            <a:pPr defTabSz="1088232"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CJK Regular" panose="020B0500000000000000" pitchFamily="34" charset="-122"/>
              </a:rPr>
              <a:t>Supervisor: </a:t>
            </a:r>
            <a:r>
              <a:rPr lang="en-US" altLang="zh-CN" sz="24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CJK Regular" panose="020B0500000000000000" pitchFamily="34" charset="-122"/>
              </a:rPr>
              <a:t>Junming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CJK Regular" panose="020B0500000000000000" pitchFamily="34" charset="-122"/>
              </a:rPr>
              <a:t> Shao (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CJK Regular" panose="020B0500000000000000" pitchFamily="34" charset="-122"/>
              </a:rPr>
              <a:t>邵俊明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CJK Regular" panose="020B0500000000000000" pitchFamily="34" charset="-122"/>
              </a:rPr>
              <a:t>)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Noto Sans CJK Regular" panose="020B0500000000000000" pitchFamily="34" charset="-122"/>
            </a:endParaRPr>
          </a:p>
          <a:p>
            <a:pPr defTabSz="1088232"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Noto Sans CJK Regular" panose="020B0500000000000000" pitchFamily="34" charset="-122"/>
              </a:rPr>
              <a:t>计算机科学与工程学院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Noto Sans CJK Regular" panose="020B0500000000000000" pitchFamily="34" charset="-122"/>
            </a:endParaRPr>
          </a:p>
        </p:txBody>
      </p:sp>
      <p:pic>
        <p:nvPicPr>
          <p:cNvPr id="65" name="微笑阳光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84392" y="6052336"/>
            <a:ext cx="487363" cy="487363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17A57969-28F0-4A2B-94A1-7181B10392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5" y="3774484"/>
            <a:ext cx="3214592" cy="81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021290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角矩形 19"/>
          <p:cNvSpPr/>
          <p:nvPr/>
        </p:nvSpPr>
        <p:spPr>
          <a:xfrm>
            <a:off x="3067544" y="2326912"/>
            <a:ext cx="6056911" cy="18155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Noto Sans CJK Regular" panose="020B0500000000000000" pitchFamily="34" charset="-122"/>
              </a:rPr>
              <a:t>Social Activities </a:t>
            </a:r>
            <a:endParaRPr lang="zh-CN" altLang="en-US" sz="2400" b="1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Noto Sans CJK Regular" panose="020B0500000000000000" pitchFamily="34" charset="-122"/>
            </a:endParaRPr>
          </a:p>
          <a:p>
            <a:pPr algn="ctr"/>
            <a:r>
              <a:rPr lang="en-US" altLang="zh-CN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ea typeface="Noto Sans CJK Regular" panose="020B0500000000000000" pitchFamily="34" charset="-122"/>
                <a:sym typeface="Noto Sans CJK Regular" panose="020B0500000000000000" pitchFamily="34" charset="-122"/>
              </a:rPr>
              <a:t>(</a:t>
            </a:r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ea typeface="Noto Sans CJK Regular" panose="020B0500000000000000" pitchFamily="34" charset="-122"/>
                <a:sym typeface="Noto Sans CJK Regular" panose="020B0500000000000000" pitchFamily="34" charset="-122"/>
              </a:rPr>
              <a:t>社会活动</a:t>
            </a:r>
            <a:r>
              <a:rPr lang="en-US" altLang="zh-CN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ea typeface="Noto Sans CJK Regular" panose="020B0500000000000000" pitchFamily="34" charset="-122"/>
                <a:sym typeface="Noto Sans CJK Regular" panose="020B0500000000000000" pitchFamily="34" charset="-122"/>
              </a:rPr>
              <a:t>)</a:t>
            </a:r>
            <a:endParaRPr lang="zh-CN" altLang="en-US" sz="2400" b="1" spc="300" dirty="0">
              <a:solidFill>
                <a:schemeClr val="tx1">
                  <a:lumMod val="75000"/>
                  <a:lumOff val="25000"/>
                </a:schemeClr>
              </a:solidFill>
              <a:ea typeface="Noto Sans CJK Regular" panose="020B0500000000000000" pitchFamily="34" charset="-122"/>
              <a:sym typeface="Noto Sans CJK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554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1D489AC9-473F-49EB-B6E5-BA048A0B4B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63"/>
          <a:stretch/>
        </p:blipFill>
        <p:spPr>
          <a:xfrm>
            <a:off x="8221545" y="3885272"/>
            <a:ext cx="1425892" cy="168325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1794FBF-5322-41C7-AAF1-AD25F83F1D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5" b="31867"/>
          <a:stretch/>
        </p:blipFill>
        <p:spPr>
          <a:xfrm>
            <a:off x="526824" y="1804884"/>
            <a:ext cx="1831397" cy="17973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7EC40D7-94E7-4568-83AE-75FD5D3CA3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25972" y="3468102"/>
            <a:ext cx="1675058" cy="249489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AABAE71-1653-45E9-94E2-8CFDE242529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9" t="5803" r="5747" b="692"/>
          <a:stretch/>
        </p:blipFill>
        <p:spPr>
          <a:xfrm rot="5400000">
            <a:off x="9381909" y="1456561"/>
            <a:ext cx="1792828" cy="25438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E894DAD-891A-49B2-9BA5-9E5816A23D1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4886"/>
          <a:stretch/>
        </p:blipFill>
        <p:spPr>
          <a:xfrm>
            <a:off x="5096801" y="1829884"/>
            <a:ext cx="1308279" cy="1797336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0456640C-8B90-41D4-9DEF-1BFD0B033EA4}"/>
              </a:ext>
            </a:extLst>
          </p:cNvPr>
          <p:cNvGrpSpPr/>
          <p:nvPr/>
        </p:nvGrpSpPr>
        <p:grpSpPr>
          <a:xfrm>
            <a:off x="2445122" y="1824510"/>
            <a:ext cx="2564778" cy="1792919"/>
            <a:chOff x="3181350" y="1785833"/>
            <a:chExt cx="2914650" cy="204251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E59A541-CFB7-4FD8-8806-E036A62847B3}"/>
                </a:ext>
              </a:extLst>
            </p:cNvPr>
            <p:cNvSpPr/>
            <p:nvPr/>
          </p:nvSpPr>
          <p:spPr>
            <a:xfrm>
              <a:off x="3181350" y="1785833"/>
              <a:ext cx="2914650" cy="20425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CE51AC-E121-4336-8313-89B53E1867E2}"/>
                </a:ext>
              </a:extLst>
            </p:cNvPr>
            <p:cNvSpPr txBox="1"/>
            <p:nvPr/>
          </p:nvSpPr>
          <p:spPr>
            <a:xfrm>
              <a:off x="3379520" y="2302493"/>
              <a:ext cx="2518309" cy="9917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4DA9F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matic SC" panose="020B0604020202020204" pitchFamily="2" charset="-79"/>
                </a:rPr>
                <a:t>Conference Participation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C281F8A3-1A47-4F9F-A24F-4A9D819E1172}"/>
              </a:ext>
            </a:extLst>
          </p:cNvPr>
          <p:cNvGrpSpPr/>
          <p:nvPr/>
        </p:nvGrpSpPr>
        <p:grpSpPr>
          <a:xfrm>
            <a:off x="6510822" y="1863269"/>
            <a:ext cx="2389816" cy="1744370"/>
            <a:chOff x="7847404" y="1823738"/>
            <a:chExt cx="2715821" cy="1989923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76DFCCD1-FB21-401A-B59B-7EE4B0A5BAD2}"/>
                </a:ext>
              </a:extLst>
            </p:cNvPr>
            <p:cNvSpPr/>
            <p:nvPr/>
          </p:nvSpPr>
          <p:spPr>
            <a:xfrm>
              <a:off x="7847404" y="1823738"/>
              <a:ext cx="2715821" cy="1989923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TextBox 27">
              <a:extLst>
                <a:ext uri="{FF2B5EF4-FFF2-40B4-BE49-F238E27FC236}">
                  <a16:creationId xmlns:a16="http://schemas.microsoft.com/office/drawing/2014/main" id="{435D121B-A421-4C86-8DD2-D7EF1744649B}"/>
                </a:ext>
              </a:extLst>
            </p:cNvPr>
            <p:cNvSpPr txBox="1"/>
            <p:nvPr/>
          </p:nvSpPr>
          <p:spPr>
            <a:xfrm>
              <a:off x="7946160" y="2158168"/>
              <a:ext cx="2518309" cy="13692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matic SC" panose="020B0604020202020204" pitchFamily="2" charset="-79"/>
                </a:rPr>
                <a:t>Badminton Tournament Prizes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D69D4F7E-2019-4014-9189-3C3DB70BC057}"/>
              </a:ext>
            </a:extLst>
          </p:cNvPr>
          <p:cNvGrpSpPr/>
          <p:nvPr/>
        </p:nvGrpSpPr>
        <p:grpSpPr>
          <a:xfrm>
            <a:off x="526825" y="3894248"/>
            <a:ext cx="2674538" cy="1658828"/>
            <a:chOff x="3304058" y="4394053"/>
            <a:chExt cx="2614593" cy="1718633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92D7C5E5-B348-4F11-811C-E1B6D4850507}"/>
                </a:ext>
              </a:extLst>
            </p:cNvPr>
            <p:cNvSpPr/>
            <p:nvPr/>
          </p:nvSpPr>
          <p:spPr>
            <a:xfrm>
              <a:off x="3304058" y="4394053"/>
              <a:ext cx="2614593" cy="1718633"/>
            </a:xfrm>
            <a:prstGeom prst="rect">
              <a:avLst/>
            </a:prstGeom>
            <a:solidFill>
              <a:srgbClr val="4DA9F4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ABED936E-9B70-43F3-B807-CBA3E2F508D9}"/>
                </a:ext>
              </a:extLst>
            </p:cNvPr>
            <p:cNvSpPr/>
            <p:nvPr/>
          </p:nvSpPr>
          <p:spPr>
            <a:xfrm>
              <a:off x="3410711" y="4507992"/>
              <a:ext cx="2398485" cy="149961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BEB6292-79C0-4713-9A70-899F095AD06B}"/>
                </a:ext>
              </a:extLst>
            </p:cNvPr>
            <p:cNvSpPr txBox="1"/>
            <p:nvPr/>
          </p:nvSpPr>
          <p:spPr>
            <a:xfrm>
              <a:off x="3488714" y="4650577"/>
              <a:ext cx="2222605" cy="1243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4DA9F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Cultural Dance Performance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260469BD-74CE-4C87-B80B-7261FEA09B0E}"/>
              </a:ext>
            </a:extLst>
          </p:cNvPr>
          <p:cNvGrpSpPr/>
          <p:nvPr/>
        </p:nvGrpSpPr>
        <p:grpSpPr>
          <a:xfrm>
            <a:off x="5925639" y="3882956"/>
            <a:ext cx="2181416" cy="1681411"/>
            <a:chOff x="6257735" y="3852614"/>
            <a:chExt cx="2181416" cy="1681411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82039F84-5DFA-4BC0-B84B-AA7E887A6F4E}"/>
                </a:ext>
              </a:extLst>
            </p:cNvPr>
            <p:cNvSpPr/>
            <p:nvPr/>
          </p:nvSpPr>
          <p:spPr>
            <a:xfrm>
              <a:off x="6257735" y="3852614"/>
              <a:ext cx="2181416" cy="168141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005FCA2-DF3B-4889-AB22-E5D256736FE3}"/>
                </a:ext>
              </a:extLst>
            </p:cNvPr>
            <p:cNvSpPr/>
            <p:nvPr/>
          </p:nvSpPr>
          <p:spPr>
            <a:xfrm>
              <a:off x="6372225" y="3948184"/>
              <a:ext cx="1941578" cy="1484419"/>
            </a:xfrm>
            <a:prstGeom prst="rect">
              <a:avLst/>
            </a:prstGeom>
            <a:solidFill>
              <a:schemeClr val="bg1"/>
            </a:solidFill>
            <a:ln w="117475" cmpd="thickThin">
              <a:solidFill>
                <a:srgbClr val="4DA9F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D0193EA9-84E8-4793-B982-3B59B23412C0}"/>
                </a:ext>
              </a:extLst>
            </p:cNvPr>
            <p:cNvSpPr txBox="1"/>
            <p:nvPr/>
          </p:nvSpPr>
          <p:spPr>
            <a:xfrm>
              <a:off x="6450446" y="4295120"/>
              <a:ext cx="1795790" cy="830997"/>
            </a:xfrm>
            <a:prstGeom prst="rect">
              <a:avLst/>
            </a:prstGeom>
            <a:noFill/>
            <a:ln w="53975" cmpd="thickThin">
              <a:noFill/>
              <a:prstDash val="dash"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4DA9F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matic SC" panose="020B0604020202020204" pitchFamily="2" charset="-79"/>
                </a:rPr>
                <a:t>21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4DA9F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matic SC" panose="020B0604020202020204" pitchFamily="2" charset="-79"/>
                </a:rPr>
                <a:t>公里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4DA9F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matic SC" panose="020B0604020202020204" pitchFamily="2" charset="-79"/>
                </a:rPr>
                <a:t> Marathon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22D69E4A-EA9D-4079-8CA2-FDC1413546DA}"/>
              </a:ext>
            </a:extLst>
          </p:cNvPr>
          <p:cNvGrpSpPr/>
          <p:nvPr/>
        </p:nvGrpSpPr>
        <p:grpSpPr>
          <a:xfrm>
            <a:off x="9761927" y="3878017"/>
            <a:ext cx="1814797" cy="1674590"/>
            <a:chOff x="9761927" y="3878017"/>
            <a:chExt cx="1814797" cy="1674590"/>
          </a:xfrm>
        </p:grpSpPr>
        <p:sp>
          <p:nvSpPr>
            <p:cNvPr id="31" name="TextBox 27">
              <a:extLst>
                <a:ext uri="{FF2B5EF4-FFF2-40B4-BE49-F238E27FC236}">
                  <a16:creationId xmlns:a16="http://schemas.microsoft.com/office/drawing/2014/main" id="{9ADF47F7-3E32-4CBE-8E37-2C41B71F099A}"/>
                </a:ext>
              </a:extLst>
            </p:cNvPr>
            <p:cNvSpPr txBox="1"/>
            <p:nvPr/>
          </p:nvSpPr>
          <p:spPr>
            <a:xfrm>
              <a:off x="9788384" y="4344139"/>
              <a:ext cx="178834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matic SC" panose="020B0604020202020204" pitchFamily="2" charset="-79"/>
                </a:rPr>
                <a:t>Volunteer Activity</a:t>
              </a:r>
            </a:p>
          </p:txBody>
        </p:sp>
        <p:sp>
          <p:nvSpPr>
            <p:cNvPr id="34" name=" 202">
              <a:extLst>
                <a:ext uri="{FF2B5EF4-FFF2-40B4-BE49-F238E27FC236}">
                  <a16:creationId xmlns:a16="http://schemas.microsoft.com/office/drawing/2014/main" id="{149A340B-F1A7-4920-A2AC-24B3DD79B490}"/>
                </a:ext>
              </a:extLst>
            </p:cNvPr>
            <p:cNvSpPr/>
            <p:nvPr/>
          </p:nvSpPr>
          <p:spPr>
            <a:xfrm>
              <a:off x="9761927" y="3878017"/>
              <a:ext cx="327660" cy="337488"/>
            </a:xfrm>
            <a:custGeom>
              <a:avLst/>
              <a:gdLst>
                <a:gd name="connsiteX0" fmla="*/ 0 w 1584176"/>
                <a:gd name="connsiteY0" fmla="*/ 0 h 1584176"/>
                <a:gd name="connsiteX1" fmla="*/ 1584176 w 1584176"/>
                <a:gd name="connsiteY1" fmla="*/ 0 h 1584176"/>
                <a:gd name="connsiteX2" fmla="*/ 1584176 w 1584176"/>
                <a:gd name="connsiteY2" fmla="*/ 187449 h 1584176"/>
                <a:gd name="connsiteX3" fmla="*/ 189611 w 1584176"/>
                <a:gd name="connsiteY3" fmla="*/ 187449 h 1584176"/>
                <a:gd name="connsiteX4" fmla="*/ 189611 w 1584176"/>
                <a:gd name="connsiteY4" fmla="*/ 1584176 h 1584176"/>
                <a:gd name="connsiteX5" fmla="*/ 0 w 1584176"/>
                <a:gd name="connsiteY5" fmla="*/ 1584176 h 158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4176" h="1584176">
                  <a:moveTo>
                    <a:pt x="0" y="0"/>
                  </a:moveTo>
                  <a:lnTo>
                    <a:pt x="1584176" y="0"/>
                  </a:lnTo>
                  <a:lnTo>
                    <a:pt x="1584176" y="187449"/>
                  </a:lnTo>
                  <a:lnTo>
                    <a:pt x="189611" y="187449"/>
                  </a:lnTo>
                  <a:lnTo>
                    <a:pt x="189611" y="1584176"/>
                  </a:lnTo>
                  <a:lnTo>
                    <a:pt x="0" y="1584176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Regular" panose="020B0500000000000000" pitchFamily="34" charset="-122"/>
                <a:ea typeface="Noto Sans CJK Regular" panose="020B0500000000000000" pitchFamily="34" charset="-122"/>
                <a:cs typeface="+mn-cs"/>
                <a:sym typeface="Noto Sans CJK Regular" panose="020B0500000000000000" pitchFamily="34" charset="-122"/>
              </a:endParaRPr>
            </a:p>
          </p:txBody>
        </p:sp>
        <p:sp>
          <p:nvSpPr>
            <p:cNvPr id="39" name=" 202">
              <a:extLst>
                <a:ext uri="{FF2B5EF4-FFF2-40B4-BE49-F238E27FC236}">
                  <a16:creationId xmlns:a16="http://schemas.microsoft.com/office/drawing/2014/main" id="{6804A88E-8B9E-43FF-80B8-9C4734ABAD05}"/>
                </a:ext>
              </a:extLst>
            </p:cNvPr>
            <p:cNvSpPr/>
            <p:nvPr/>
          </p:nvSpPr>
          <p:spPr>
            <a:xfrm flipV="1">
              <a:off x="9788384" y="5175136"/>
              <a:ext cx="327660" cy="327660"/>
            </a:xfrm>
            <a:custGeom>
              <a:avLst/>
              <a:gdLst>
                <a:gd name="connsiteX0" fmla="*/ 0 w 1584176"/>
                <a:gd name="connsiteY0" fmla="*/ 0 h 1584176"/>
                <a:gd name="connsiteX1" fmla="*/ 1584176 w 1584176"/>
                <a:gd name="connsiteY1" fmla="*/ 0 h 1584176"/>
                <a:gd name="connsiteX2" fmla="*/ 1584176 w 1584176"/>
                <a:gd name="connsiteY2" fmla="*/ 187449 h 1584176"/>
                <a:gd name="connsiteX3" fmla="*/ 189611 w 1584176"/>
                <a:gd name="connsiteY3" fmla="*/ 187449 h 1584176"/>
                <a:gd name="connsiteX4" fmla="*/ 189611 w 1584176"/>
                <a:gd name="connsiteY4" fmla="*/ 1584176 h 1584176"/>
                <a:gd name="connsiteX5" fmla="*/ 0 w 1584176"/>
                <a:gd name="connsiteY5" fmla="*/ 1584176 h 158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4176" h="1584176">
                  <a:moveTo>
                    <a:pt x="0" y="0"/>
                  </a:moveTo>
                  <a:lnTo>
                    <a:pt x="1584176" y="0"/>
                  </a:lnTo>
                  <a:lnTo>
                    <a:pt x="1584176" y="187449"/>
                  </a:lnTo>
                  <a:lnTo>
                    <a:pt x="189611" y="187449"/>
                  </a:lnTo>
                  <a:lnTo>
                    <a:pt x="189611" y="1584176"/>
                  </a:lnTo>
                  <a:lnTo>
                    <a:pt x="0" y="1584176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Regular" panose="020B0500000000000000" pitchFamily="34" charset="-122"/>
                <a:ea typeface="Noto Sans CJK Regular" panose="020B0500000000000000" pitchFamily="34" charset="-122"/>
                <a:cs typeface="+mn-cs"/>
                <a:sym typeface="Noto Sans CJK Regular" panose="020B0500000000000000" pitchFamily="34" charset="-122"/>
              </a:endParaRPr>
            </a:p>
          </p:txBody>
        </p:sp>
        <p:sp>
          <p:nvSpPr>
            <p:cNvPr id="40" name=" 202">
              <a:extLst>
                <a:ext uri="{FF2B5EF4-FFF2-40B4-BE49-F238E27FC236}">
                  <a16:creationId xmlns:a16="http://schemas.microsoft.com/office/drawing/2014/main" id="{7D04A0B3-F003-4A1B-84A2-9E874FE9736A}"/>
                </a:ext>
              </a:extLst>
            </p:cNvPr>
            <p:cNvSpPr/>
            <p:nvPr/>
          </p:nvSpPr>
          <p:spPr>
            <a:xfrm flipH="1">
              <a:off x="11222607" y="3894248"/>
              <a:ext cx="327660" cy="327660"/>
            </a:xfrm>
            <a:custGeom>
              <a:avLst/>
              <a:gdLst>
                <a:gd name="connsiteX0" fmla="*/ 0 w 1584176"/>
                <a:gd name="connsiteY0" fmla="*/ 0 h 1584176"/>
                <a:gd name="connsiteX1" fmla="*/ 1584176 w 1584176"/>
                <a:gd name="connsiteY1" fmla="*/ 0 h 1584176"/>
                <a:gd name="connsiteX2" fmla="*/ 1584176 w 1584176"/>
                <a:gd name="connsiteY2" fmla="*/ 187449 h 1584176"/>
                <a:gd name="connsiteX3" fmla="*/ 189611 w 1584176"/>
                <a:gd name="connsiteY3" fmla="*/ 187449 h 1584176"/>
                <a:gd name="connsiteX4" fmla="*/ 189611 w 1584176"/>
                <a:gd name="connsiteY4" fmla="*/ 1584176 h 1584176"/>
                <a:gd name="connsiteX5" fmla="*/ 0 w 1584176"/>
                <a:gd name="connsiteY5" fmla="*/ 1584176 h 158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4176" h="1584176">
                  <a:moveTo>
                    <a:pt x="0" y="0"/>
                  </a:moveTo>
                  <a:lnTo>
                    <a:pt x="1584176" y="0"/>
                  </a:lnTo>
                  <a:lnTo>
                    <a:pt x="1584176" y="187449"/>
                  </a:lnTo>
                  <a:lnTo>
                    <a:pt x="189611" y="187449"/>
                  </a:lnTo>
                  <a:lnTo>
                    <a:pt x="189611" y="1584176"/>
                  </a:lnTo>
                  <a:lnTo>
                    <a:pt x="0" y="1584176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Regular" panose="020B0500000000000000" pitchFamily="34" charset="-122"/>
                <a:ea typeface="Noto Sans CJK Regular" panose="020B0500000000000000" pitchFamily="34" charset="-122"/>
                <a:cs typeface="+mn-cs"/>
                <a:sym typeface="Noto Sans CJK Regular" panose="020B0500000000000000" pitchFamily="34" charset="-122"/>
              </a:endParaRPr>
            </a:p>
          </p:txBody>
        </p:sp>
        <p:sp>
          <p:nvSpPr>
            <p:cNvPr id="41" name=" 202">
              <a:extLst>
                <a:ext uri="{FF2B5EF4-FFF2-40B4-BE49-F238E27FC236}">
                  <a16:creationId xmlns:a16="http://schemas.microsoft.com/office/drawing/2014/main" id="{A396B24A-BC09-4BD1-AACE-5ABA52415F1F}"/>
                </a:ext>
              </a:extLst>
            </p:cNvPr>
            <p:cNvSpPr/>
            <p:nvPr/>
          </p:nvSpPr>
          <p:spPr>
            <a:xfrm flipH="1" flipV="1">
              <a:off x="11198926" y="5224947"/>
              <a:ext cx="327660" cy="327660"/>
            </a:xfrm>
            <a:custGeom>
              <a:avLst/>
              <a:gdLst>
                <a:gd name="connsiteX0" fmla="*/ 0 w 1584176"/>
                <a:gd name="connsiteY0" fmla="*/ 0 h 1584176"/>
                <a:gd name="connsiteX1" fmla="*/ 1584176 w 1584176"/>
                <a:gd name="connsiteY1" fmla="*/ 0 h 1584176"/>
                <a:gd name="connsiteX2" fmla="*/ 1584176 w 1584176"/>
                <a:gd name="connsiteY2" fmla="*/ 187449 h 1584176"/>
                <a:gd name="connsiteX3" fmla="*/ 189611 w 1584176"/>
                <a:gd name="connsiteY3" fmla="*/ 187449 h 1584176"/>
                <a:gd name="connsiteX4" fmla="*/ 189611 w 1584176"/>
                <a:gd name="connsiteY4" fmla="*/ 1584176 h 1584176"/>
                <a:gd name="connsiteX5" fmla="*/ 0 w 1584176"/>
                <a:gd name="connsiteY5" fmla="*/ 1584176 h 158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4176" h="1584176">
                  <a:moveTo>
                    <a:pt x="0" y="0"/>
                  </a:moveTo>
                  <a:lnTo>
                    <a:pt x="1584176" y="0"/>
                  </a:lnTo>
                  <a:lnTo>
                    <a:pt x="1584176" y="187449"/>
                  </a:lnTo>
                  <a:lnTo>
                    <a:pt x="189611" y="187449"/>
                  </a:lnTo>
                  <a:lnTo>
                    <a:pt x="189611" y="1584176"/>
                  </a:lnTo>
                  <a:lnTo>
                    <a:pt x="0" y="1584176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Regular" panose="020B0500000000000000" pitchFamily="34" charset="-122"/>
                <a:ea typeface="Noto Sans CJK Regular" panose="020B0500000000000000" pitchFamily="34" charset="-122"/>
                <a:cs typeface="+mn-cs"/>
                <a:sym typeface="Noto Sans CJK Regular" panose="020B0500000000000000" pitchFamily="34" charset="-122"/>
              </a:endParaRPr>
            </a:p>
          </p:txBody>
        </p:sp>
      </p:grpSp>
      <p:sp>
        <p:nvSpPr>
          <p:cNvPr id="42" name="圆角矩形 28">
            <a:extLst>
              <a:ext uri="{FF2B5EF4-FFF2-40B4-BE49-F238E27FC236}">
                <a16:creationId xmlns:a16="http://schemas.microsoft.com/office/drawing/2014/main" id="{FC2F0A58-F3AE-4BCE-AAB9-FCBE4DE78AE9}"/>
              </a:ext>
            </a:extLst>
          </p:cNvPr>
          <p:cNvSpPr/>
          <p:nvPr/>
        </p:nvSpPr>
        <p:spPr>
          <a:xfrm>
            <a:off x="4114160" y="754195"/>
            <a:ext cx="3195828" cy="55072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Social Activities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6AC6631-E2E6-4C32-A9C5-51E1338D5A40}"/>
              </a:ext>
            </a:extLst>
          </p:cNvPr>
          <p:cNvSpPr txBox="1"/>
          <p:nvPr/>
        </p:nvSpPr>
        <p:spPr>
          <a:xfrm>
            <a:off x="3280867" y="823449"/>
            <a:ext cx="947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圆角矩形 13">
            <a:extLst>
              <a:ext uri="{FF2B5EF4-FFF2-40B4-BE49-F238E27FC236}">
                <a16:creationId xmlns:a16="http://schemas.microsoft.com/office/drawing/2014/main" id="{8586DF3D-16D6-4E65-A3DF-2B2D5AF5EF64}"/>
              </a:ext>
            </a:extLst>
          </p:cNvPr>
          <p:cNvSpPr/>
          <p:nvPr/>
        </p:nvSpPr>
        <p:spPr>
          <a:xfrm>
            <a:off x="3209285" y="778918"/>
            <a:ext cx="704850" cy="550729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D4CEA2-D191-4CF0-B4CF-F27EF3CBA0D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06"/>
          <a:stretch/>
        </p:blipFill>
        <p:spPr>
          <a:xfrm rot="5400000">
            <a:off x="8062305" y="3999108"/>
            <a:ext cx="1744371" cy="142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33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8019719" y="2162228"/>
            <a:ext cx="0" cy="3505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4174027" y="2162228"/>
            <a:ext cx="0" cy="3505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185878" y="2460232"/>
            <a:ext cx="25404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Noto Sans CJK Regular" panose="020B0500000000000000" pitchFamily="34" charset="-122"/>
              </a:rPr>
              <a:t>AMAZING</a:t>
            </a:r>
          </a:p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Noto Sans CJK Regular" panose="020B0500000000000000" pitchFamily="34" charset="-122"/>
              </a:rPr>
              <a:t>CULTURE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Noto Sans CJK Regular" panose="020B0500000000000000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9544037" y="1537136"/>
            <a:ext cx="797052" cy="842954"/>
            <a:chOff x="1790700" y="1727200"/>
            <a:chExt cx="1429004" cy="1511300"/>
          </a:xfrm>
        </p:grpSpPr>
        <p:sp>
          <p:nvSpPr>
            <p:cNvPr id="23" name="等腰三角形 22"/>
            <p:cNvSpPr/>
            <p:nvPr/>
          </p:nvSpPr>
          <p:spPr>
            <a:xfrm>
              <a:off x="1790700" y="1727200"/>
              <a:ext cx="1429004" cy="1231900"/>
            </a:xfrm>
            <a:prstGeom prst="triangl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Noto Sans CJK Regular" panose="020B0500000000000000" pitchFamily="34" charset="-122"/>
                <a:ea typeface="Noto Sans CJK Regular" panose="020B0500000000000000" pitchFamily="34" charset="-122"/>
                <a:sym typeface="Noto Sans CJK Regular" panose="020B0500000000000000" pitchFamily="34" charset="-122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>
              <a:off x="1790700" y="2006600"/>
              <a:ext cx="1429004" cy="1231900"/>
            </a:xfrm>
            <a:prstGeom prst="triangl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zh-CN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Regular" panose="020B0500000000000000" pitchFamily="34" charset="-122"/>
                  <a:ea typeface="Noto Sans CJK Regular" panose="020B0500000000000000" pitchFamily="34" charset="-122"/>
                  <a:sym typeface="Noto Sans CJK Regular" panose="020B0500000000000000" pitchFamily="34" charset="-122"/>
                </a:rPr>
                <a:t>3</a:t>
              </a:r>
              <a:endPara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  <a:sym typeface="Noto Sans CJK Regular" panose="020B0500000000000000" pitchFamily="34" charset="-122"/>
              </a:endParaRPr>
            </a:p>
          </p:txBody>
        </p:sp>
      </p:grpSp>
      <p:sp>
        <p:nvSpPr>
          <p:cNvPr id="25" name="文本框 7"/>
          <p:cNvSpPr txBox="1"/>
          <p:nvPr/>
        </p:nvSpPr>
        <p:spPr>
          <a:xfrm>
            <a:off x="4892546" y="2465160"/>
            <a:ext cx="25404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Noto Sans CJK Regular" panose="020B0500000000000000" pitchFamily="34" charset="-122"/>
              </a:rPr>
              <a:t>AMAZING FOOD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Noto Sans CJK Regular" panose="020B0500000000000000" pitchFamily="34" charset="-122"/>
            </a:endParaRPr>
          </a:p>
        </p:txBody>
      </p:sp>
      <p:sp>
        <p:nvSpPr>
          <p:cNvPr id="26" name="文本框 7"/>
          <p:cNvSpPr txBox="1"/>
          <p:nvPr/>
        </p:nvSpPr>
        <p:spPr>
          <a:xfrm>
            <a:off x="8658206" y="2366844"/>
            <a:ext cx="25404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Noto Sans CJK Regular" panose="020B0500000000000000" pitchFamily="34" charset="-122"/>
              </a:rPr>
              <a:t>AMAZING PEOPLE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Noto Sans CJK Regular" panose="020B0500000000000000" pitchFamily="34" charset="-122"/>
            </a:endParaRPr>
          </a:p>
        </p:txBody>
      </p:sp>
      <p:pic>
        <p:nvPicPr>
          <p:cNvPr id="27" name="Picture 15">
            <a:extLst>
              <a:ext uri="{FF2B5EF4-FFF2-40B4-BE49-F238E27FC236}">
                <a16:creationId xmlns:a16="http://schemas.microsoft.com/office/drawing/2014/main" id="{A07CDF82-36AD-4BF9-80EE-EE5A9490C3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00"/>
          <a:stretch/>
        </p:blipFill>
        <p:spPr>
          <a:xfrm>
            <a:off x="4316972" y="3291227"/>
            <a:ext cx="1700181" cy="254913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  <p:pic>
        <p:nvPicPr>
          <p:cNvPr id="28" name="Picture 17">
            <a:extLst>
              <a:ext uri="{FF2B5EF4-FFF2-40B4-BE49-F238E27FC236}">
                <a16:creationId xmlns:a16="http://schemas.microsoft.com/office/drawing/2014/main" id="{D2211198-6828-4F09-A817-8723F41B3D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154" y="3291226"/>
            <a:ext cx="1843549" cy="254913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  <p:pic>
        <p:nvPicPr>
          <p:cNvPr id="29" name="Picture 25">
            <a:extLst>
              <a:ext uri="{FF2B5EF4-FFF2-40B4-BE49-F238E27FC236}">
                <a16:creationId xmlns:a16="http://schemas.microsoft.com/office/drawing/2014/main" id="{33C1AE47-93C8-4239-B593-E187621410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72620" y="3669509"/>
            <a:ext cx="2549133" cy="179256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  <p:pic>
        <p:nvPicPr>
          <p:cNvPr id="30" name="Picture 26">
            <a:extLst>
              <a:ext uri="{FF2B5EF4-FFF2-40B4-BE49-F238E27FC236}">
                <a16:creationId xmlns:a16="http://schemas.microsoft.com/office/drawing/2014/main" id="{C6962A71-5AEC-4411-9167-2A75C7D4AD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80" y="3291227"/>
            <a:ext cx="2073921" cy="254913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  <p:pic>
        <p:nvPicPr>
          <p:cNvPr id="31" name="Picture 33">
            <a:extLst>
              <a:ext uri="{FF2B5EF4-FFF2-40B4-BE49-F238E27FC236}">
                <a16:creationId xmlns:a16="http://schemas.microsoft.com/office/drawing/2014/main" id="{6490F1AA-2BD6-4936-854B-6D208DB711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063" y="3291227"/>
            <a:ext cx="2058570" cy="25491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pic>
        <p:nvPicPr>
          <p:cNvPr id="32" name="Picture 35">
            <a:extLst>
              <a:ext uri="{FF2B5EF4-FFF2-40B4-BE49-F238E27FC236}">
                <a16:creationId xmlns:a16="http://schemas.microsoft.com/office/drawing/2014/main" id="{1E7068C7-8E5A-4E6D-9E14-059DAEB65A4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81" t="10101" r="4326" b="35742"/>
          <a:stretch/>
        </p:blipFill>
        <p:spPr>
          <a:xfrm>
            <a:off x="10220633" y="3291227"/>
            <a:ext cx="1758457" cy="254913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grpSp>
        <p:nvGrpSpPr>
          <p:cNvPr id="33" name="组合 32"/>
          <p:cNvGrpSpPr/>
          <p:nvPr/>
        </p:nvGrpSpPr>
        <p:grpSpPr>
          <a:xfrm>
            <a:off x="2057579" y="1463643"/>
            <a:ext cx="797052" cy="842954"/>
            <a:chOff x="1790700" y="1727200"/>
            <a:chExt cx="1429004" cy="1511300"/>
          </a:xfrm>
        </p:grpSpPr>
        <p:sp>
          <p:nvSpPr>
            <p:cNvPr id="34" name="等腰三角形 33"/>
            <p:cNvSpPr/>
            <p:nvPr/>
          </p:nvSpPr>
          <p:spPr>
            <a:xfrm>
              <a:off x="1790700" y="1727200"/>
              <a:ext cx="1429004" cy="1231900"/>
            </a:xfrm>
            <a:prstGeom prst="triangl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Noto Sans CJK Regular" panose="020B0500000000000000" pitchFamily="34" charset="-122"/>
                <a:ea typeface="Noto Sans CJK Regular" panose="020B0500000000000000" pitchFamily="34" charset="-122"/>
                <a:sym typeface="Noto Sans CJK Regular" panose="020B0500000000000000" pitchFamily="34" charset="-122"/>
              </a:endParaRPr>
            </a:p>
          </p:txBody>
        </p:sp>
        <p:sp>
          <p:nvSpPr>
            <p:cNvPr id="35" name="等腰三角形 34"/>
            <p:cNvSpPr/>
            <p:nvPr/>
          </p:nvSpPr>
          <p:spPr>
            <a:xfrm>
              <a:off x="1790700" y="2006600"/>
              <a:ext cx="1429004" cy="1231900"/>
            </a:xfrm>
            <a:prstGeom prst="triangl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zh-CN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Regular" panose="020B0500000000000000" pitchFamily="34" charset="-122"/>
                  <a:ea typeface="Noto Sans CJK Regular" panose="020B0500000000000000" pitchFamily="34" charset="-122"/>
                  <a:sym typeface="Noto Sans CJK Regular" panose="020B0500000000000000" pitchFamily="34" charset="-122"/>
                </a:rPr>
                <a:t>1</a:t>
              </a:r>
              <a:endPara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  <a:sym typeface="Noto Sans CJK Regular" panose="020B0500000000000000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5618627" y="1523890"/>
            <a:ext cx="797052" cy="842954"/>
            <a:chOff x="1790700" y="1727200"/>
            <a:chExt cx="1429004" cy="1511300"/>
          </a:xfrm>
        </p:grpSpPr>
        <p:sp>
          <p:nvSpPr>
            <p:cNvPr id="37" name="等腰三角形 36"/>
            <p:cNvSpPr/>
            <p:nvPr/>
          </p:nvSpPr>
          <p:spPr>
            <a:xfrm>
              <a:off x="1790700" y="1727200"/>
              <a:ext cx="1429004" cy="1231900"/>
            </a:xfrm>
            <a:prstGeom prst="triangl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Noto Sans CJK Regular" panose="020B0500000000000000" pitchFamily="34" charset="-122"/>
                <a:ea typeface="Noto Sans CJK Regular" panose="020B0500000000000000" pitchFamily="34" charset="-122"/>
                <a:sym typeface="Noto Sans CJK Regular" panose="020B0500000000000000" pitchFamily="34" charset="-122"/>
              </a:endParaRPr>
            </a:p>
          </p:txBody>
        </p:sp>
        <p:sp>
          <p:nvSpPr>
            <p:cNvPr id="38" name="等腰三角形 37"/>
            <p:cNvSpPr/>
            <p:nvPr/>
          </p:nvSpPr>
          <p:spPr>
            <a:xfrm>
              <a:off x="1790700" y="2006600"/>
              <a:ext cx="1429004" cy="1231900"/>
            </a:xfrm>
            <a:prstGeom prst="triangl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zh-CN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CJK Regular" panose="020B0500000000000000" pitchFamily="34" charset="-122"/>
                  <a:ea typeface="Noto Sans CJK Regular" panose="020B0500000000000000" pitchFamily="34" charset="-122"/>
                  <a:sym typeface="Noto Sans CJK Regular" panose="020B0500000000000000" pitchFamily="34" charset="-122"/>
                </a:rPr>
                <a:t>2</a:t>
              </a:r>
              <a:endPara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  <a:sym typeface="Noto Sans CJK Regular" panose="020B0500000000000000" pitchFamily="34" charset="-122"/>
              </a:endParaRPr>
            </a:p>
          </p:txBody>
        </p:sp>
      </p:grpSp>
      <p:sp>
        <p:nvSpPr>
          <p:cNvPr id="39" name="圆角矩形 28">
            <a:extLst>
              <a:ext uri="{FF2B5EF4-FFF2-40B4-BE49-F238E27FC236}">
                <a16:creationId xmlns:a16="http://schemas.microsoft.com/office/drawing/2014/main" id="{FC2F0A58-F3AE-4BCE-AAB9-FCBE4DE78AE9}"/>
              </a:ext>
            </a:extLst>
          </p:cNvPr>
          <p:cNvSpPr/>
          <p:nvPr/>
        </p:nvSpPr>
        <p:spPr>
          <a:xfrm>
            <a:off x="4954796" y="562471"/>
            <a:ext cx="3195828" cy="55072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spc="300" dirty="0">
                <a:solidFill>
                  <a:schemeClr val="bg1"/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Life in China</a:t>
            </a:r>
            <a:endParaRPr lang="zh-CN" altLang="en-US" sz="2800" b="1" spc="300" dirty="0">
              <a:solidFill>
                <a:schemeClr val="bg1"/>
              </a:solidFill>
              <a:latin typeface="Noto Sans CJK Regular" panose="020B0500000000000000" pitchFamily="34" charset="-122"/>
              <a:ea typeface="Noto Sans CJK Regular" panose="020B0500000000000000" pitchFamily="34" charset="-122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  <p:sp>
        <p:nvSpPr>
          <p:cNvPr id="40" name="文本框 42">
            <a:extLst>
              <a:ext uri="{FF2B5EF4-FFF2-40B4-BE49-F238E27FC236}">
                <a16:creationId xmlns:a16="http://schemas.microsoft.com/office/drawing/2014/main" id="{F6AC6631-E2E6-4C32-A9C5-51E1338D5A40}"/>
              </a:ext>
            </a:extLst>
          </p:cNvPr>
          <p:cNvSpPr txBox="1"/>
          <p:nvPr/>
        </p:nvSpPr>
        <p:spPr>
          <a:xfrm>
            <a:off x="4121503" y="602229"/>
            <a:ext cx="947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圆角矩形 13">
            <a:extLst>
              <a:ext uri="{FF2B5EF4-FFF2-40B4-BE49-F238E27FC236}">
                <a16:creationId xmlns:a16="http://schemas.microsoft.com/office/drawing/2014/main" id="{8586DF3D-16D6-4E65-A3DF-2B2D5AF5EF64}"/>
              </a:ext>
            </a:extLst>
          </p:cNvPr>
          <p:cNvSpPr/>
          <p:nvPr/>
        </p:nvSpPr>
        <p:spPr>
          <a:xfrm>
            <a:off x="4049921" y="557698"/>
            <a:ext cx="704850" cy="550729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6471212"/>
      </p:ext>
    </p:extLst>
  </p:cSld>
  <p:clrMapOvr>
    <a:masterClrMapping/>
  </p:clrMapOvr>
  <p:transition spd="med" advClick="0" advTm="2000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角矩形 19"/>
          <p:cNvSpPr/>
          <p:nvPr/>
        </p:nvSpPr>
        <p:spPr>
          <a:xfrm>
            <a:off x="3067544" y="2326912"/>
            <a:ext cx="6056911" cy="18155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Noto Sans CJK Regular" panose="020B0500000000000000" pitchFamily="34" charset="-122"/>
              </a:rPr>
              <a:t>Career Plan</a:t>
            </a:r>
            <a:endParaRPr lang="zh-CN" altLang="en-US" sz="2400" b="1" spc="300" dirty="0">
              <a:solidFill>
                <a:schemeClr val="tx1">
                  <a:lumMod val="75000"/>
                  <a:lumOff val="25000"/>
                </a:schemeClr>
              </a:solidFill>
              <a:ea typeface="Noto Sans CJK Regular" panose="020B0500000000000000" pitchFamily="34" charset="-122"/>
              <a:sym typeface="Noto Sans CJK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643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4A45FE9-7066-4CE9-912F-472B175A2691}"/>
              </a:ext>
            </a:extLst>
          </p:cNvPr>
          <p:cNvSpPr/>
          <p:nvPr/>
        </p:nvSpPr>
        <p:spPr>
          <a:xfrm>
            <a:off x="-103239" y="1551730"/>
            <a:ext cx="12403394" cy="4760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Google Shape;701;p33">
            <a:extLst>
              <a:ext uri="{FF2B5EF4-FFF2-40B4-BE49-F238E27FC236}">
                <a16:creationId xmlns:a16="http://schemas.microsoft.com/office/drawing/2014/main" id="{40D926A4-6352-42CA-891E-59591F0B3AD5}"/>
              </a:ext>
            </a:extLst>
          </p:cNvPr>
          <p:cNvSpPr txBox="1">
            <a:spLocks/>
          </p:cNvSpPr>
          <p:nvPr/>
        </p:nvSpPr>
        <p:spPr>
          <a:xfrm>
            <a:off x="2946058" y="2473164"/>
            <a:ext cx="3296633" cy="550773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zh-CN" b="1" spc="300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Work in Academia </a:t>
            </a:r>
            <a:endParaRPr lang="zh-CN" altLang="en-US" b="1" spc="300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Google Shape;701;p33">
            <a:extLst>
              <a:ext uri="{FF2B5EF4-FFF2-40B4-BE49-F238E27FC236}">
                <a16:creationId xmlns:a16="http://schemas.microsoft.com/office/drawing/2014/main" id="{4BF6336F-BE2F-453C-823B-B1DA4A90966A}"/>
              </a:ext>
            </a:extLst>
          </p:cNvPr>
          <p:cNvSpPr txBox="1">
            <a:spLocks/>
          </p:cNvSpPr>
          <p:nvPr/>
        </p:nvSpPr>
        <p:spPr>
          <a:xfrm>
            <a:off x="5205503" y="3429000"/>
            <a:ext cx="4475777" cy="55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oboto"/>
              <a:buNone/>
              <a:defRPr sz="225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oboto"/>
              <a:buNone/>
              <a:defRPr sz="225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oboto"/>
              <a:buNone/>
              <a:defRPr sz="225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oboto"/>
              <a:buNone/>
              <a:defRPr sz="225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oboto"/>
              <a:buNone/>
              <a:defRPr sz="225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oboto"/>
              <a:buNone/>
              <a:defRPr sz="225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oboto"/>
              <a:buNone/>
              <a:defRPr sz="225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oboto"/>
              <a:buNone/>
              <a:defRPr sz="225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oboto"/>
              <a:buNone/>
              <a:defRPr sz="225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r">
              <a:buClrTx/>
              <a:buSzTx/>
              <a:defRPr/>
            </a:pPr>
            <a:r>
              <a:rPr lang="en-US" altLang="zh-CN" sz="2800" b="1" spc="300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Work in Interdisciplinary Research</a:t>
            </a:r>
            <a:endParaRPr lang="zh-CN" altLang="en-US" sz="2800" b="1" spc="300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8" name="Google Shape;701;p33">
            <a:extLst>
              <a:ext uri="{FF2B5EF4-FFF2-40B4-BE49-F238E27FC236}">
                <a16:creationId xmlns:a16="http://schemas.microsoft.com/office/drawing/2014/main" id="{91FA60CD-47AA-4C97-9D0B-689603A3A0C0}"/>
              </a:ext>
            </a:extLst>
          </p:cNvPr>
          <p:cNvSpPr txBox="1">
            <a:spLocks/>
          </p:cNvSpPr>
          <p:nvPr/>
        </p:nvSpPr>
        <p:spPr>
          <a:xfrm>
            <a:off x="2953717" y="4706957"/>
            <a:ext cx="4152653" cy="55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oboto"/>
              <a:buNone/>
              <a:defRPr sz="225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oboto"/>
              <a:buNone/>
              <a:defRPr sz="225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oboto"/>
              <a:buNone/>
              <a:defRPr sz="225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oboto"/>
              <a:buNone/>
              <a:defRPr sz="225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oboto"/>
              <a:buNone/>
              <a:defRPr sz="225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oboto"/>
              <a:buNone/>
              <a:defRPr sz="225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oboto"/>
              <a:buNone/>
              <a:defRPr sz="225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oboto"/>
              <a:buNone/>
              <a:defRPr sz="225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oboto"/>
              <a:buNone/>
              <a:defRPr sz="225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>
              <a:buClrTx/>
              <a:buSzTx/>
              <a:defRPr/>
            </a:pPr>
            <a:r>
              <a:rPr lang="en-US" altLang="zh-CN" sz="2800" b="1" spc="3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Read more Philosophy </a:t>
            </a:r>
            <a:endParaRPr lang="zh-CN" altLang="en-US" sz="2800" b="1" spc="3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6EDE1FD-FEC9-4D19-9F10-56DF9B0BD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467" y="2282785"/>
            <a:ext cx="1658052" cy="165805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E9AAFDE-5BA8-499D-AF60-8FD000AAA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842" y="3364156"/>
            <a:ext cx="1658052" cy="165805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3AFDED5-6F54-4751-B368-2E894C70B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531" y="4393333"/>
            <a:ext cx="1808522" cy="1808522"/>
          </a:xfrm>
          <a:prstGeom prst="rect">
            <a:avLst/>
          </a:prstGeom>
        </p:spPr>
      </p:pic>
      <p:sp>
        <p:nvSpPr>
          <p:cNvPr id="10" name="圆角矩形 28">
            <a:extLst>
              <a:ext uri="{FF2B5EF4-FFF2-40B4-BE49-F238E27FC236}">
                <a16:creationId xmlns:a16="http://schemas.microsoft.com/office/drawing/2014/main" id="{5A7F48BF-1729-46AE-BD86-69E468038733}"/>
              </a:ext>
            </a:extLst>
          </p:cNvPr>
          <p:cNvSpPr/>
          <p:nvPr/>
        </p:nvSpPr>
        <p:spPr>
          <a:xfrm>
            <a:off x="4866299" y="615941"/>
            <a:ext cx="3195828" cy="55072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Career Plan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3FBB526-3628-4869-8B82-459A0EF4998B}"/>
              </a:ext>
            </a:extLst>
          </p:cNvPr>
          <p:cNvSpPr txBox="1"/>
          <p:nvPr/>
        </p:nvSpPr>
        <p:spPr>
          <a:xfrm>
            <a:off x="4033006" y="685195"/>
            <a:ext cx="947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3">
            <a:extLst>
              <a:ext uri="{FF2B5EF4-FFF2-40B4-BE49-F238E27FC236}">
                <a16:creationId xmlns:a16="http://schemas.microsoft.com/office/drawing/2014/main" id="{401A35DB-B077-4371-A20B-17E124CE95BD}"/>
              </a:ext>
            </a:extLst>
          </p:cNvPr>
          <p:cNvSpPr/>
          <p:nvPr/>
        </p:nvSpPr>
        <p:spPr>
          <a:xfrm>
            <a:off x="3961424" y="640664"/>
            <a:ext cx="704850" cy="550729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17F17BED-B76F-43AB-8CA0-D9DB26C8E962}"/>
              </a:ext>
            </a:extLst>
          </p:cNvPr>
          <p:cNvCxnSpPr/>
          <p:nvPr/>
        </p:nvCxnSpPr>
        <p:spPr>
          <a:xfrm>
            <a:off x="1032467" y="4279037"/>
            <a:ext cx="4409545" cy="0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E875C12-AB60-447A-BF00-43A19FCC72C5}"/>
              </a:ext>
            </a:extLst>
          </p:cNvPr>
          <p:cNvCxnSpPr>
            <a:cxnSpLocks/>
          </p:cNvCxnSpPr>
          <p:nvPr/>
        </p:nvCxnSpPr>
        <p:spPr>
          <a:xfrm>
            <a:off x="5807160" y="1551730"/>
            <a:ext cx="0" cy="4464482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908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8">
            <a:extLst>
              <a:ext uri="{FF2B5EF4-FFF2-40B4-BE49-F238E27FC236}">
                <a16:creationId xmlns:a16="http://schemas.microsoft.com/office/drawing/2014/main" id="{FA88D88C-5B08-4F37-9DCB-C8CA3A0FDE98}"/>
              </a:ext>
            </a:extLst>
          </p:cNvPr>
          <p:cNvSpPr/>
          <p:nvPr/>
        </p:nvSpPr>
        <p:spPr>
          <a:xfrm flipH="1">
            <a:off x="2155377" y="516197"/>
            <a:ext cx="884901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0" i="1" spc="-300" dirty="0">
                <a:ln w="12700">
                  <a:noFill/>
                </a:ln>
                <a:solidFill>
                  <a:srgbClr val="F9D850"/>
                </a:solidFill>
                <a:latin typeface="方正粗黑宋简体" pitchFamily="2" charset="-122"/>
                <a:ea typeface="方正粗黑宋简体" pitchFamily="2" charset="-122"/>
                <a:sym typeface="zihun71hao-yushoujinshu" panose="00000500000000000000" pitchFamily="2" charset="-122"/>
              </a:rPr>
              <a:t>谢谢</a:t>
            </a:r>
            <a:r>
              <a:rPr lang="en-US" altLang="zh-CN" sz="6000" i="1" spc="-300" dirty="0">
                <a:ln w="12700">
                  <a:noFill/>
                </a:ln>
                <a:solidFill>
                  <a:srgbClr val="F9D850"/>
                </a:solidFill>
                <a:latin typeface="方正粗黑宋简体" pitchFamily="2" charset="-122"/>
                <a:ea typeface="方正粗黑宋简体" pitchFamily="2" charset="-122"/>
                <a:sym typeface="zihun71hao-yushoujinshu" panose="00000500000000000000" pitchFamily="2" charset="-122"/>
              </a:rPr>
              <a:t>UESTC</a:t>
            </a:r>
            <a:r>
              <a:rPr lang="zh-CN" altLang="en-US" sz="6000" i="1" spc="-300" dirty="0">
                <a:ln w="12700">
                  <a:noFill/>
                </a:ln>
                <a:solidFill>
                  <a:srgbClr val="F9D850"/>
                </a:solidFill>
                <a:latin typeface="方正粗黑宋简体" pitchFamily="2" charset="-122"/>
                <a:ea typeface="方正粗黑宋简体" pitchFamily="2" charset="-122"/>
                <a:sym typeface="zihun71hao-yushoujinshu" panose="00000500000000000000" pitchFamily="2" charset="-122"/>
              </a:rPr>
              <a:t>！</a:t>
            </a:r>
            <a:endParaRPr lang="en-US" altLang="zh-CN" sz="6000" i="1" spc="-300" dirty="0">
              <a:ln w="12700">
                <a:noFill/>
              </a:ln>
              <a:solidFill>
                <a:srgbClr val="F9D850"/>
              </a:solidFill>
              <a:latin typeface="方正粗黑宋简体" pitchFamily="2" charset="-122"/>
              <a:ea typeface="方正粗黑宋简体" pitchFamily="2" charset="-122"/>
              <a:sym typeface="zihun71hao-yushoujinshu" panose="00000500000000000000" pitchFamily="2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000" i="1" spc="-300" dirty="0">
                <a:ln w="12700">
                  <a:noFill/>
                </a:ln>
                <a:solidFill>
                  <a:srgbClr val="F9D850"/>
                </a:solidFill>
                <a:latin typeface="方正粗黑宋简体" pitchFamily="2" charset="-122"/>
                <a:ea typeface="方正粗黑宋简体" pitchFamily="2" charset="-122"/>
                <a:sym typeface="zihun71hao-yushoujinshu" panose="00000500000000000000" pitchFamily="2" charset="-122"/>
              </a:rPr>
              <a:t>                </a:t>
            </a:r>
            <a:r>
              <a:rPr lang="zh-CN" altLang="en-US" sz="6000" i="1" spc="-300" dirty="0">
                <a:ln w="12700">
                  <a:noFill/>
                </a:ln>
                <a:solidFill>
                  <a:srgbClr val="F9D850"/>
                </a:solidFill>
                <a:latin typeface="方正粗黑宋简体" pitchFamily="2" charset="-122"/>
                <a:ea typeface="方正粗黑宋简体" pitchFamily="2" charset="-122"/>
                <a:sym typeface="zihun71hao-yushoujinshu" panose="00000500000000000000" pitchFamily="2" charset="-122"/>
              </a:rPr>
              <a:t>谢谢各位老师！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D9C585-2EC9-4F5A-BBA2-09FE3DD847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3" t="24275" r="21923" b="13059"/>
          <a:stretch/>
        </p:blipFill>
        <p:spPr>
          <a:xfrm>
            <a:off x="443668" y="1829975"/>
            <a:ext cx="2934750" cy="34560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51000" dist="5000" dir="5400000" sy="-100000" algn="bl" rotWithShape="0"/>
          </a:effec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75B158C-4717-4FFD-A80E-2D80F6DBF879}"/>
              </a:ext>
            </a:extLst>
          </p:cNvPr>
          <p:cNvSpPr/>
          <p:nvPr/>
        </p:nvSpPr>
        <p:spPr>
          <a:xfrm>
            <a:off x="3555399" y="2615507"/>
            <a:ext cx="874472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发表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接收文章</a:t>
            </a:r>
            <a:r>
              <a:rPr lang="en-US" altLang="zh-CN" sz="2800" b="1" dirty="0">
                <a:solidFill>
                  <a:srgbClr val="FAEE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篇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一作</a:t>
            </a:r>
            <a:r>
              <a:rPr lang="en-US" altLang="zh-CN" sz="2400" b="1" dirty="0">
                <a:solidFill>
                  <a:srgbClr val="FAEE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篇，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JCR-1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CCF A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，已达到学校优博要求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srgbClr val="FAEE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中科院</a:t>
            </a:r>
            <a:r>
              <a:rPr lang="en-US" altLang="zh-CN" sz="2800" b="1" dirty="0">
                <a:solidFill>
                  <a:srgbClr val="FAEE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JCR-1</a:t>
            </a:r>
            <a:r>
              <a:rPr lang="zh-CN" altLang="en-US" sz="2800" b="1" dirty="0">
                <a:solidFill>
                  <a:srgbClr val="FAEE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区文章 </a:t>
            </a:r>
            <a:r>
              <a:rPr lang="en-US" altLang="zh-CN" sz="2800" b="1" dirty="0">
                <a:solidFill>
                  <a:srgbClr val="FAEE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 dirty="0">
                <a:solidFill>
                  <a:srgbClr val="FAEE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篇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篇影响因子</a:t>
            </a:r>
            <a:r>
              <a:rPr lang="en-US" altLang="zh-CN" sz="2800" b="1" dirty="0">
                <a:solidFill>
                  <a:srgbClr val="FAEE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11.079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800" b="1" dirty="0">
                <a:solidFill>
                  <a:srgbClr val="FAEE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CCF-A</a:t>
            </a:r>
            <a:r>
              <a:rPr lang="zh-CN" altLang="en-US" sz="2800" b="1" dirty="0">
                <a:solidFill>
                  <a:srgbClr val="FAEE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类文章  </a:t>
            </a:r>
            <a:r>
              <a:rPr lang="en-US" altLang="zh-CN" sz="2800" b="1" dirty="0">
                <a:solidFill>
                  <a:srgbClr val="FAEE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solidFill>
                  <a:srgbClr val="FAEE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篇</a:t>
            </a:r>
            <a:endParaRPr lang="en-US" altLang="zh-CN" sz="2800" b="1" dirty="0">
              <a:solidFill>
                <a:srgbClr val="FAEE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srgbClr val="FAEE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中科院</a:t>
            </a:r>
            <a:r>
              <a:rPr lang="en-US" altLang="zh-CN" sz="2800" b="1" dirty="0">
                <a:solidFill>
                  <a:srgbClr val="FAEE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JCR-2</a:t>
            </a:r>
            <a:r>
              <a:rPr lang="zh-CN" altLang="en-US" sz="2800" b="1" dirty="0">
                <a:solidFill>
                  <a:srgbClr val="FAEE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区文章 </a:t>
            </a:r>
            <a:r>
              <a:rPr lang="en-US" altLang="zh-CN" sz="2800" b="1" dirty="0">
                <a:solidFill>
                  <a:srgbClr val="FAEE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solidFill>
                  <a:srgbClr val="FAEE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篇</a:t>
            </a:r>
            <a:endParaRPr lang="en-US" altLang="zh-CN" sz="2800" b="1" dirty="0">
              <a:solidFill>
                <a:srgbClr val="FAEE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7140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>
            <a:off x="4184650" y="2829421"/>
            <a:ext cx="1136974" cy="5507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01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5516754" y="2829421"/>
            <a:ext cx="5519057" cy="550729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Why UESTC</a:t>
            </a:r>
            <a:endParaRPr lang="zh-CN" altLang="en-US" sz="2400" b="1" spc="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4184650" y="3548636"/>
            <a:ext cx="1136974" cy="5507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02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5516754" y="3548636"/>
            <a:ext cx="5519057" cy="550729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Academic &amp; Research Work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4184650" y="4267851"/>
            <a:ext cx="1136974" cy="5507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03</a:t>
            </a:r>
          </a:p>
        </p:txBody>
      </p:sp>
      <p:sp>
        <p:nvSpPr>
          <p:cNvPr id="24" name="圆角矩形 23"/>
          <p:cNvSpPr/>
          <p:nvPr/>
        </p:nvSpPr>
        <p:spPr>
          <a:xfrm>
            <a:off x="5516754" y="4267851"/>
            <a:ext cx="5519057" cy="550729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Social Activities </a:t>
            </a:r>
            <a:endParaRPr lang="zh-CN" altLang="en-US" sz="2400" b="1" spc="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4184650" y="4987065"/>
            <a:ext cx="1136974" cy="5507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04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5516754" y="4987065"/>
            <a:ext cx="5519057" cy="550729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Career Plan</a:t>
            </a:r>
            <a:endParaRPr lang="zh-CN" altLang="en-US" sz="2400" b="1" spc="3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5516754" y="2110206"/>
            <a:ext cx="5519057" cy="5507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My Story (</a:t>
            </a:r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我的故事</a:t>
            </a:r>
            <a:r>
              <a:rPr lang="en-US" altLang="zh-CN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12581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角矩形 19"/>
          <p:cNvSpPr/>
          <p:nvPr/>
        </p:nvSpPr>
        <p:spPr>
          <a:xfrm>
            <a:off x="3067544" y="2340767"/>
            <a:ext cx="6056911" cy="18155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ea typeface="Noto Sans CJK Regular" panose="020B0500000000000000" pitchFamily="34" charset="-122"/>
                <a:sym typeface="Noto Sans CJK Regular" panose="020B0500000000000000" pitchFamily="34" charset="-122"/>
              </a:rPr>
              <a:t>Why I came UESTC </a:t>
            </a:r>
            <a:endParaRPr lang="zh-CN" altLang="en-US" sz="2400" b="1" spc="300" dirty="0">
              <a:solidFill>
                <a:schemeClr val="tx1">
                  <a:lumMod val="75000"/>
                  <a:lumOff val="25000"/>
                </a:schemeClr>
              </a:solidFill>
              <a:ea typeface="Noto Sans CJK Regular" panose="020B0500000000000000" pitchFamily="34" charset="-122"/>
              <a:sym typeface="Noto Sans CJK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00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圆角矩形 28"/>
          <p:cNvSpPr/>
          <p:nvPr/>
        </p:nvSpPr>
        <p:spPr>
          <a:xfrm>
            <a:off x="3241548" y="674564"/>
            <a:ext cx="5519057" cy="55072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Why I Came 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408256" y="743818"/>
            <a:ext cx="947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336674" y="699287"/>
            <a:ext cx="704850" cy="550729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Straight Connector 11">
            <a:extLst>
              <a:ext uri="{FF2B5EF4-FFF2-40B4-BE49-F238E27FC236}">
                <a16:creationId xmlns:a16="http://schemas.microsoft.com/office/drawing/2014/main" id="{2223072F-D6DE-4075-8B0B-3D821DFBF94D}"/>
              </a:ext>
            </a:extLst>
          </p:cNvPr>
          <p:cNvCxnSpPr>
            <a:cxnSpLocks/>
          </p:cNvCxnSpPr>
          <p:nvPr/>
        </p:nvCxnSpPr>
        <p:spPr>
          <a:xfrm>
            <a:off x="6060212" y="2169160"/>
            <a:ext cx="0" cy="381619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12">
            <a:extLst>
              <a:ext uri="{FF2B5EF4-FFF2-40B4-BE49-F238E27FC236}">
                <a16:creationId xmlns:a16="http://schemas.microsoft.com/office/drawing/2014/main" id="{BCA2AE5D-41DF-4FFF-AF16-ADF720E037A0}"/>
              </a:ext>
            </a:extLst>
          </p:cNvPr>
          <p:cNvCxnSpPr>
            <a:cxnSpLocks/>
          </p:cNvCxnSpPr>
          <p:nvPr/>
        </p:nvCxnSpPr>
        <p:spPr>
          <a:xfrm>
            <a:off x="5269456" y="3032474"/>
            <a:ext cx="79075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Picture 13">
            <a:extLst>
              <a:ext uri="{FF2B5EF4-FFF2-40B4-BE49-F238E27FC236}">
                <a16:creationId xmlns:a16="http://schemas.microsoft.com/office/drawing/2014/main" id="{562B116E-7708-4C16-BD57-A259744054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00" t="26803" r="18501" b="39456"/>
          <a:stretch/>
        </p:blipFill>
        <p:spPr>
          <a:xfrm>
            <a:off x="4137493" y="2477214"/>
            <a:ext cx="865016" cy="8748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7" name="Straight Connector 14">
            <a:extLst>
              <a:ext uri="{FF2B5EF4-FFF2-40B4-BE49-F238E27FC236}">
                <a16:creationId xmlns:a16="http://schemas.microsoft.com/office/drawing/2014/main" id="{6117C432-C338-4A22-A974-669792EFB42A}"/>
              </a:ext>
            </a:extLst>
          </p:cNvPr>
          <p:cNvCxnSpPr>
            <a:cxnSpLocks/>
          </p:cNvCxnSpPr>
          <p:nvPr/>
        </p:nvCxnSpPr>
        <p:spPr>
          <a:xfrm flipV="1">
            <a:off x="5301942" y="4207531"/>
            <a:ext cx="758271" cy="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Picture 15">
            <a:extLst>
              <a:ext uri="{FF2B5EF4-FFF2-40B4-BE49-F238E27FC236}">
                <a16:creationId xmlns:a16="http://schemas.microsoft.com/office/drawing/2014/main" id="{45481618-F5DA-4D02-AB1B-E9372EAF37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6" t="7843" r="34768" b="30326"/>
          <a:stretch/>
        </p:blipFill>
        <p:spPr>
          <a:xfrm>
            <a:off x="4137494" y="3704859"/>
            <a:ext cx="865016" cy="8748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3" name="Picture 17">
            <a:extLst>
              <a:ext uri="{FF2B5EF4-FFF2-40B4-BE49-F238E27FC236}">
                <a16:creationId xmlns:a16="http://schemas.microsoft.com/office/drawing/2014/main" id="{34D62B62-3FF6-4373-B95F-F14A97D3C5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34" y="2562094"/>
            <a:ext cx="2607184" cy="627608"/>
          </a:xfrm>
          <a:prstGeom prst="rect">
            <a:avLst/>
          </a:prstGeom>
        </p:spPr>
      </p:pic>
      <p:pic>
        <p:nvPicPr>
          <p:cNvPr id="44" name="Picture 18">
            <a:extLst>
              <a:ext uri="{FF2B5EF4-FFF2-40B4-BE49-F238E27FC236}">
                <a16:creationId xmlns:a16="http://schemas.microsoft.com/office/drawing/2014/main" id="{ED966BB1-9888-4B2C-A8FE-132A16B637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966" y="3763450"/>
            <a:ext cx="1891549" cy="627609"/>
          </a:xfrm>
          <a:prstGeom prst="rect">
            <a:avLst/>
          </a:prstGeom>
        </p:spPr>
      </p:pic>
      <p:pic>
        <p:nvPicPr>
          <p:cNvPr id="45" name="Picture 19">
            <a:extLst>
              <a:ext uri="{FF2B5EF4-FFF2-40B4-BE49-F238E27FC236}">
                <a16:creationId xmlns:a16="http://schemas.microsoft.com/office/drawing/2014/main" id="{B8000815-6B23-4DF1-ADBE-A5393912046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3" t="44861" r="30124" b="32668"/>
          <a:stretch/>
        </p:blipFill>
        <p:spPr>
          <a:xfrm>
            <a:off x="7183646" y="3175577"/>
            <a:ext cx="865016" cy="8748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46" name="Straight Connector 20">
            <a:extLst>
              <a:ext uri="{FF2B5EF4-FFF2-40B4-BE49-F238E27FC236}">
                <a16:creationId xmlns:a16="http://schemas.microsoft.com/office/drawing/2014/main" id="{164911FB-E6F8-4CB4-BF2E-82BEFF5EE3B3}"/>
              </a:ext>
            </a:extLst>
          </p:cNvPr>
          <p:cNvCxnSpPr>
            <a:cxnSpLocks/>
          </p:cNvCxnSpPr>
          <p:nvPr/>
        </p:nvCxnSpPr>
        <p:spPr>
          <a:xfrm flipV="1">
            <a:off x="6074119" y="3657600"/>
            <a:ext cx="752809" cy="210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22">
            <a:extLst>
              <a:ext uri="{FF2B5EF4-FFF2-40B4-BE49-F238E27FC236}">
                <a16:creationId xmlns:a16="http://schemas.microsoft.com/office/drawing/2014/main" id="{3E7EA6A6-ED1E-4F5A-8AAA-91B6578F9B7A}"/>
              </a:ext>
            </a:extLst>
          </p:cNvPr>
          <p:cNvCxnSpPr>
            <a:cxnSpLocks/>
          </p:cNvCxnSpPr>
          <p:nvPr/>
        </p:nvCxnSpPr>
        <p:spPr>
          <a:xfrm>
            <a:off x="6074119" y="4936613"/>
            <a:ext cx="70207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" name="Picture 23">
            <a:extLst>
              <a:ext uri="{FF2B5EF4-FFF2-40B4-BE49-F238E27FC236}">
                <a16:creationId xmlns:a16="http://schemas.microsoft.com/office/drawing/2014/main" id="{F5203F7C-E9B7-4510-9FFD-402A30E7B72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1" t="-1" r="19200" b="61550"/>
          <a:stretch/>
        </p:blipFill>
        <p:spPr>
          <a:xfrm>
            <a:off x="7183646" y="4579666"/>
            <a:ext cx="865016" cy="8748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9" name="Picture 25">
            <a:extLst>
              <a:ext uri="{FF2B5EF4-FFF2-40B4-BE49-F238E27FC236}">
                <a16:creationId xmlns:a16="http://schemas.microsoft.com/office/drawing/2014/main" id="{47947CE5-968F-4E26-81D1-EB93C22E461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50" t="-399" r="30779" b="63061"/>
          <a:stretch/>
        </p:blipFill>
        <p:spPr>
          <a:xfrm>
            <a:off x="4137493" y="4943811"/>
            <a:ext cx="865016" cy="8748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50" name="Straight Connector 26">
            <a:extLst>
              <a:ext uri="{FF2B5EF4-FFF2-40B4-BE49-F238E27FC236}">
                <a16:creationId xmlns:a16="http://schemas.microsoft.com/office/drawing/2014/main" id="{B3789EA3-00BC-4281-B322-2A4DBEBBB1E5}"/>
              </a:ext>
            </a:extLst>
          </p:cNvPr>
          <p:cNvCxnSpPr>
            <a:cxnSpLocks/>
          </p:cNvCxnSpPr>
          <p:nvPr/>
        </p:nvCxnSpPr>
        <p:spPr>
          <a:xfrm>
            <a:off x="5301942" y="5562554"/>
            <a:ext cx="75827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6">
            <a:extLst>
              <a:ext uri="{FF2B5EF4-FFF2-40B4-BE49-F238E27FC236}">
                <a16:creationId xmlns:a16="http://schemas.microsoft.com/office/drawing/2014/main" id="{E7FB55A7-A0F8-4B36-AE4C-50A21311DC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7212" y="2675279"/>
            <a:ext cx="664587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2014</a:t>
            </a:r>
            <a:endParaRPr lang="en-US" altLang="zh-CN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</p:txBody>
      </p:sp>
      <p:sp>
        <p:nvSpPr>
          <p:cNvPr id="54" name="TextBox 6">
            <a:extLst>
              <a:ext uri="{FF2B5EF4-FFF2-40B4-BE49-F238E27FC236}">
                <a16:creationId xmlns:a16="http://schemas.microsoft.com/office/drawing/2014/main" id="{FE926A18-9FE1-431F-BA30-4915E09DAE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7704" y="3280938"/>
            <a:ext cx="664587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2016</a:t>
            </a:r>
          </a:p>
        </p:txBody>
      </p:sp>
      <p:sp>
        <p:nvSpPr>
          <p:cNvPr id="55" name="TextBox 6">
            <a:extLst>
              <a:ext uri="{FF2B5EF4-FFF2-40B4-BE49-F238E27FC236}">
                <a16:creationId xmlns:a16="http://schemas.microsoft.com/office/drawing/2014/main" id="{1F24B529-42BE-4E90-B513-10B220DA4E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9698" y="3837277"/>
            <a:ext cx="664587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2017</a:t>
            </a:r>
          </a:p>
        </p:txBody>
      </p:sp>
      <p:sp>
        <p:nvSpPr>
          <p:cNvPr id="56" name="TextBox 6">
            <a:extLst>
              <a:ext uri="{FF2B5EF4-FFF2-40B4-BE49-F238E27FC236}">
                <a16:creationId xmlns:a16="http://schemas.microsoft.com/office/drawing/2014/main" id="{78CAD035-5FF3-4014-B986-3A99531384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2618" y="4579670"/>
            <a:ext cx="664587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2018</a:t>
            </a:r>
          </a:p>
        </p:txBody>
      </p:sp>
      <p:sp>
        <p:nvSpPr>
          <p:cNvPr id="57" name="TextBox 6">
            <a:extLst>
              <a:ext uri="{FF2B5EF4-FFF2-40B4-BE49-F238E27FC236}">
                <a16:creationId xmlns:a16="http://schemas.microsoft.com/office/drawing/2014/main" id="{8D7AC91D-8A5C-4F57-9204-AACAF1DA81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0296" y="5192299"/>
            <a:ext cx="664587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2021</a:t>
            </a:r>
          </a:p>
        </p:txBody>
      </p:sp>
      <p:pic>
        <p:nvPicPr>
          <p:cNvPr id="58" name="Picture 39">
            <a:extLst>
              <a:ext uri="{FF2B5EF4-FFF2-40B4-BE49-F238E27FC236}">
                <a16:creationId xmlns:a16="http://schemas.microsoft.com/office/drawing/2014/main" id="{A3A4FECC-CA9F-4FE1-ABB9-739FC3D56AD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8639" y="4910947"/>
            <a:ext cx="1951571" cy="562703"/>
          </a:xfrm>
          <a:prstGeom prst="rect">
            <a:avLst/>
          </a:prstGeom>
        </p:spPr>
      </p:pic>
      <p:pic>
        <p:nvPicPr>
          <p:cNvPr id="59" name="Picture 44">
            <a:extLst>
              <a:ext uri="{FF2B5EF4-FFF2-40B4-BE49-F238E27FC236}">
                <a16:creationId xmlns:a16="http://schemas.microsoft.com/office/drawing/2014/main" id="{B445E933-79AE-4CE0-9F66-1295068F663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945" y="3279167"/>
            <a:ext cx="2329017" cy="649871"/>
          </a:xfrm>
          <a:prstGeom prst="rect">
            <a:avLst/>
          </a:prstGeom>
        </p:spPr>
      </p:pic>
      <p:pic>
        <p:nvPicPr>
          <p:cNvPr id="60" name="Picture 45">
            <a:extLst>
              <a:ext uri="{FF2B5EF4-FFF2-40B4-BE49-F238E27FC236}">
                <a16:creationId xmlns:a16="http://schemas.microsoft.com/office/drawing/2014/main" id="{C0510375-B9DA-457F-ADCD-2FE61195F4E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945" y="4690746"/>
            <a:ext cx="2338967" cy="6526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742160" y="3067633"/>
            <a:ext cx="1009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舅舅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776576" y="4252393"/>
            <a:ext cx="1009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表哥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796244" y="5510893"/>
            <a:ext cx="1009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表妹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698736" y="3711637"/>
            <a:ext cx="1009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哥哥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969120" y="5117617"/>
            <a:ext cx="1009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我</a:t>
            </a:r>
          </a:p>
        </p:txBody>
      </p:sp>
      <p:sp>
        <p:nvSpPr>
          <p:cNvPr id="35" name="圆角矩形 2">
            <a:extLst>
              <a:ext uri="{FF2B5EF4-FFF2-40B4-BE49-F238E27FC236}">
                <a16:creationId xmlns:a16="http://schemas.microsoft.com/office/drawing/2014/main" id="{D0911C3C-9AC2-495C-AA6A-38B2FBAF3E36}"/>
              </a:ext>
            </a:extLst>
          </p:cNvPr>
          <p:cNvSpPr/>
          <p:nvPr/>
        </p:nvSpPr>
        <p:spPr>
          <a:xfrm>
            <a:off x="4246751" y="1410586"/>
            <a:ext cx="3654736" cy="594065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spc="300" dirty="0">
                <a:solidFill>
                  <a:srgbClr val="FFC000"/>
                </a:solidFill>
                <a:latin typeface="Noto Sans CJK Regular" panose="020B0500000000000000" pitchFamily="34" charset="-122"/>
                <a:ea typeface="Noto Sans CJK Regular" panose="020B0500000000000000" pitchFamily="34" charset="-122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我的家人有很大的情感和热情来</a:t>
            </a:r>
          </a:p>
        </p:txBody>
      </p:sp>
    </p:spTree>
    <p:extLst>
      <p:ext uri="{BB962C8B-B14F-4D97-AF65-F5344CB8AC3E}">
        <p14:creationId xmlns:p14="http://schemas.microsoft.com/office/powerpoint/2010/main" val="2090884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角矩形 19"/>
          <p:cNvSpPr/>
          <p:nvPr/>
        </p:nvSpPr>
        <p:spPr>
          <a:xfrm>
            <a:off x="3067544" y="2326912"/>
            <a:ext cx="6056911" cy="18155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ea typeface="Noto Sans CJK Regular" panose="020B0500000000000000" pitchFamily="34" charset="-122"/>
                <a:sym typeface="Noto Sans CJK Regular" panose="020B0500000000000000" pitchFamily="34" charset="-122"/>
              </a:rPr>
              <a:t>Academic &amp; Research</a:t>
            </a:r>
          </a:p>
          <a:p>
            <a:pPr algn="ctr"/>
            <a:r>
              <a:rPr lang="en-US" altLang="zh-CN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ea typeface="Noto Sans CJK Regular" panose="020B0500000000000000" pitchFamily="34" charset="-122"/>
                <a:sym typeface="Noto Sans CJK Regular" panose="020B0500000000000000" pitchFamily="34" charset="-122"/>
              </a:rPr>
              <a:t>(</a:t>
            </a:r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ea typeface="Noto Sans CJK Regular" panose="020B0500000000000000" pitchFamily="34" charset="-122"/>
                <a:sym typeface="Noto Sans CJK Regular" panose="020B0500000000000000" pitchFamily="34" charset="-122"/>
              </a:rPr>
              <a:t>学术与研究</a:t>
            </a:r>
            <a:r>
              <a:rPr lang="en-US" altLang="zh-CN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ea typeface="Noto Sans CJK Regular" panose="020B0500000000000000" pitchFamily="34" charset="-122"/>
                <a:sym typeface="Noto Sans CJK Regular" panose="020B0500000000000000" pitchFamily="34" charset="-122"/>
              </a:rPr>
              <a:t>)</a:t>
            </a:r>
            <a:endParaRPr lang="zh-CN" altLang="en-US" sz="2400" b="1" spc="300" dirty="0">
              <a:solidFill>
                <a:schemeClr val="tx1">
                  <a:lumMod val="75000"/>
                  <a:lumOff val="25000"/>
                </a:schemeClr>
              </a:solidFill>
              <a:ea typeface="Noto Sans CJK Regular" panose="020B0500000000000000" pitchFamily="34" charset="-122"/>
              <a:sym typeface="Noto Sans CJK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577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0">
            <a:extLst>
              <a:ext uri="{FF2B5EF4-FFF2-40B4-BE49-F238E27FC236}">
                <a16:creationId xmlns:a16="http://schemas.microsoft.com/office/drawing/2014/main" id="{2D73DB1E-1ACC-4170-BA8E-9DAAF4ED89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904" t="4046" r="9789" b="5322"/>
          <a:stretch/>
        </p:blipFill>
        <p:spPr>
          <a:xfrm rot="16200000">
            <a:off x="5024961" y="1379042"/>
            <a:ext cx="2086531" cy="309115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0568CD7-5736-4605-8209-A054EFACF6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68" b="29296"/>
          <a:stretch/>
        </p:blipFill>
        <p:spPr>
          <a:xfrm>
            <a:off x="4537927" y="3004522"/>
            <a:ext cx="3075328" cy="2881374"/>
          </a:xfrm>
          <a:prstGeom prst="rect">
            <a:avLst/>
          </a:prstGeom>
        </p:spPr>
      </p:pic>
      <p:sp>
        <p:nvSpPr>
          <p:cNvPr id="29" name="圆角矩形 28"/>
          <p:cNvSpPr/>
          <p:nvPr/>
        </p:nvSpPr>
        <p:spPr>
          <a:xfrm>
            <a:off x="3241548" y="674564"/>
            <a:ext cx="5519057" cy="55072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Academic Achievements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408256" y="743818"/>
            <a:ext cx="947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336674" y="699287"/>
            <a:ext cx="704850" cy="550729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88431" y="1904444"/>
            <a:ext cx="3883544" cy="2086531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Picture 31">
            <a:extLst>
              <a:ext uri="{FF2B5EF4-FFF2-40B4-BE49-F238E27FC236}">
                <a16:creationId xmlns:a16="http://schemas.microsoft.com/office/drawing/2014/main" id="{E102D10D-41DD-482D-AD6D-8B212D521EB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15" t="12025" r="8586" b="5201"/>
          <a:stretch/>
        </p:blipFill>
        <p:spPr>
          <a:xfrm rot="16200000">
            <a:off x="5036731" y="3743787"/>
            <a:ext cx="2107432" cy="3106133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488430" y="4228544"/>
            <a:ext cx="3883545" cy="2086531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7797153" y="4228543"/>
            <a:ext cx="3883545" cy="2086531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7765529" y="1904444"/>
            <a:ext cx="3883545" cy="2086531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760605" y="4806955"/>
            <a:ext cx="3165348" cy="929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ClrTx/>
              <a:buFontTx/>
              <a:buNone/>
              <a:defRPr/>
            </a:pPr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综合汉语</a:t>
            </a:r>
            <a:r>
              <a:rPr lang="en-US" altLang="zh-CN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92</a:t>
            </a:r>
          </a:p>
          <a:p>
            <a:pPr>
              <a:lnSpc>
                <a:spcPct val="130000"/>
              </a:lnSpc>
              <a:buClrTx/>
              <a:buFontTx/>
              <a:buNone/>
              <a:defRPr/>
            </a:pPr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汉语阅读与写作</a:t>
            </a:r>
            <a:r>
              <a:rPr lang="en-US" altLang="zh-CN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96</a:t>
            </a:r>
            <a:endParaRPr lang="zh-CN" altLang="en-US" sz="2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 rot="16200000" flipH="1">
            <a:off x="3354942" y="2680390"/>
            <a:ext cx="860767" cy="598352"/>
            <a:chOff x="1790700" y="1727200"/>
            <a:chExt cx="1429004" cy="1511300"/>
          </a:xfrm>
        </p:grpSpPr>
        <p:sp>
          <p:nvSpPr>
            <p:cNvPr id="25" name="等腰三角形 24"/>
            <p:cNvSpPr/>
            <p:nvPr/>
          </p:nvSpPr>
          <p:spPr>
            <a:xfrm>
              <a:off x="1790700" y="1727200"/>
              <a:ext cx="1429004" cy="1231900"/>
            </a:xfrm>
            <a:prstGeom prst="triangl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Noto Sans CJK Regular" panose="020B0500000000000000" pitchFamily="34" charset="-122"/>
                <a:ea typeface="Noto Sans CJK Regular" panose="020B0500000000000000" pitchFamily="34" charset="-122"/>
                <a:sym typeface="Noto Sans CJK Regular" panose="020B0500000000000000" pitchFamily="34" charset="-122"/>
              </a:endParaRPr>
            </a:p>
          </p:txBody>
        </p:sp>
        <p:sp>
          <p:nvSpPr>
            <p:cNvPr id="26" name="等腰三角形 25"/>
            <p:cNvSpPr/>
            <p:nvPr/>
          </p:nvSpPr>
          <p:spPr>
            <a:xfrm>
              <a:off x="1790700" y="2006600"/>
              <a:ext cx="1429004" cy="1231900"/>
            </a:xfrm>
            <a:prstGeom prst="triangl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Noto Sans CJK Regular" panose="020B0500000000000000" pitchFamily="34" charset="-122"/>
                <a:ea typeface="Noto Sans CJK Regular" panose="020B0500000000000000" pitchFamily="34" charset="-122"/>
                <a:sym typeface="Noto Sans CJK Regular" panose="020B0500000000000000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 rot="5400000" flipH="1">
            <a:off x="7973016" y="4974143"/>
            <a:ext cx="797052" cy="595304"/>
            <a:chOff x="1790700" y="1727200"/>
            <a:chExt cx="1429004" cy="1511300"/>
          </a:xfrm>
        </p:grpSpPr>
        <p:sp>
          <p:nvSpPr>
            <p:cNvPr id="32" name="等腰三角形 31"/>
            <p:cNvSpPr/>
            <p:nvPr/>
          </p:nvSpPr>
          <p:spPr>
            <a:xfrm>
              <a:off x="1790700" y="1727200"/>
              <a:ext cx="1429004" cy="1231900"/>
            </a:xfrm>
            <a:prstGeom prst="triangl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Noto Sans CJK Regular" panose="020B0500000000000000" pitchFamily="34" charset="-122"/>
                <a:ea typeface="Noto Sans CJK Regular" panose="020B0500000000000000" pitchFamily="34" charset="-122"/>
                <a:sym typeface="Noto Sans CJK Regular" panose="020B0500000000000000" pitchFamily="34" charset="-122"/>
              </a:endParaRPr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790700" y="2006600"/>
              <a:ext cx="1429004" cy="1231900"/>
            </a:xfrm>
            <a:prstGeom prst="triangl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Noto Sans CJK Regular" panose="020B0500000000000000" pitchFamily="34" charset="-122"/>
                <a:ea typeface="Noto Sans CJK Regular" panose="020B0500000000000000" pitchFamily="34" charset="-122"/>
                <a:sym typeface="Noto Sans CJK Regular" panose="020B0500000000000000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rot="5400000" flipH="1">
            <a:off x="7969840" y="2648323"/>
            <a:ext cx="797052" cy="598769"/>
            <a:chOff x="1790700" y="1727200"/>
            <a:chExt cx="1429004" cy="1511300"/>
          </a:xfrm>
        </p:grpSpPr>
        <p:sp>
          <p:nvSpPr>
            <p:cNvPr id="36" name="等腰三角形 35"/>
            <p:cNvSpPr/>
            <p:nvPr/>
          </p:nvSpPr>
          <p:spPr>
            <a:xfrm>
              <a:off x="1790700" y="1727200"/>
              <a:ext cx="1429004" cy="1231900"/>
            </a:xfrm>
            <a:prstGeom prst="triangl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Noto Sans CJK Regular" panose="020B0500000000000000" pitchFamily="34" charset="-122"/>
                <a:ea typeface="Noto Sans CJK Regular" panose="020B0500000000000000" pitchFamily="34" charset="-122"/>
                <a:sym typeface="Noto Sans CJK Regular" panose="020B0500000000000000" pitchFamily="34" charset="-122"/>
              </a:endParaRPr>
            </a:p>
          </p:txBody>
        </p:sp>
        <p:sp>
          <p:nvSpPr>
            <p:cNvPr id="38" name="等腰三角形 37"/>
            <p:cNvSpPr/>
            <p:nvPr/>
          </p:nvSpPr>
          <p:spPr>
            <a:xfrm>
              <a:off x="1790700" y="2006600"/>
              <a:ext cx="1429004" cy="1231900"/>
            </a:xfrm>
            <a:prstGeom prst="triangl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Noto Sans CJK Regular" panose="020B0500000000000000" pitchFamily="34" charset="-122"/>
                <a:ea typeface="Noto Sans CJK Regular" panose="020B0500000000000000" pitchFamily="34" charset="-122"/>
                <a:sym typeface="Noto Sans CJK Regular" panose="020B0500000000000000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 rot="16200000" flipH="1">
            <a:off x="3381966" y="4970561"/>
            <a:ext cx="797052" cy="602469"/>
            <a:chOff x="1790700" y="1727200"/>
            <a:chExt cx="1429004" cy="1511300"/>
          </a:xfrm>
        </p:grpSpPr>
        <p:sp>
          <p:nvSpPr>
            <p:cNvPr id="40" name="等腰三角形 39"/>
            <p:cNvSpPr/>
            <p:nvPr/>
          </p:nvSpPr>
          <p:spPr>
            <a:xfrm>
              <a:off x="1790700" y="1727200"/>
              <a:ext cx="1429004" cy="1231900"/>
            </a:xfrm>
            <a:prstGeom prst="triangl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Noto Sans CJK Regular" panose="020B0500000000000000" pitchFamily="34" charset="-122"/>
                <a:ea typeface="Noto Sans CJK Regular" panose="020B0500000000000000" pitchFamily="34" charset="-122"/>
                <a:sym typeface="Noto Sans CJK Regular" panose="020B0500000000000000" pitchFamily="34" charset="-122"/>
              </a:endParaRPr>
            </a:p>
          </p:txBody>
        </p:sp>
        <p:sp>
          <p:nvSpPr>
            <p:cNvPr id="41" name="等腰三角形 40"/>
            <p:cNvSpPr/>
            <p:nvPr/>
          </p:nvSpPr>
          <p:spPr>
            <a:xfrm>
              <a:off x="1790700" y="2006600"/>
              <a:ext cx="1429004" cy="1231900"/>
            </a:xfrm>
            <a:prstGeom prst="triangle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Noto Sans CJK Regular" panose="020B0500000000000000" pitchFamily="34" charset="-122"/>
                <a:ea typeface="Noto Sans CJK Regular" panose="020B0500000000000000" pitchFamily="34" charset="-122"/>
                <a:sym typeface="Noto Sans CJK Regular" panose="020B0500000000000000" pitchFamily="34" charset="-122"/>
              </a:endParaRPr>
            </a:p>
          </p:txBody>
        </p:sp>
      </p:grpSp>
      <p:sp>
        <p:nvSpPr>
          <p:cNvPr id="51" name="TextBox 40">
            <a:extLst>
              <a:ext uri="{FF2B5EF4-FFF2-40B4-BE49-F238E27FC236}">
                <a16:creationId xmlns:a16="http://schemas.microsoft.com/office/drawing/2014/main" id="{241EEB86-6C28-4732-A8EC-BDD2D0926A43}"/>
              </a:ext>
            </a:extLst>
          </p:cNvPr>
          <p:cNvSpPr txBox="1"/>
          <p:nvPr/>
        </p:nvSpPr>
        <p:spPr>
          <a:xfrm>
            <a:off x="714375" y="2262807"/>
            <a:ext cx="3015640" cy="1412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buClrTx/>
              <a:buFontTx/>
              <a:buNone/>
              <a:defRPr/>
            </a:pPr>
            <a:r>
              <a:rPr lang="en-US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3rd Prize Excellent </a:t>
            </a:r>
            <a:r>
              <a:rPr 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Performance</a:t>
            </a:r>
          </a:p>
          <a:p>
            <a:pPr algn="ctr">
              <a:lnSpc>
                <a:spcPct val="130000"/>
              </a:lnSpc>
              <a:buClrTx/>
              <a:buFontTx/>
              <a:buNone/>
              <a:defRPr/>
            </a:pPr>
            <a:r>
              <a:rPr 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2018-2019</a:t>
            </a:r>
          </a:p>
        </p:txBody>
      </p:sp>
      <p:sp>
        <p:nvSpPr>
          <p:cNvPr id="6" name="矩形 5"/>
          <p:cNvSpPr/>
          <p:nvPr/>
        </p:nvSpPr>
        <p:spPr>
          <a:xfrm>
            <a:off x="718415" y="4586894"/>
            <a:ext cx="3190222" cy="1412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buClrTx/>
              <a:buFontTx/>
              <a:buNone/>
              <a:defRPr/>
            </a:pPr>
            <a:r>
              <a:rPr lang="en-US" altLang="zh-CN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2nd Prize Academic </a:t>
            </a:r>
            <a:r>
              <a:rPr lang="en-US" altLang="zh-CN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Achievement</a:t>
            </a:r>
          </a:p>
          <a:p>
            <a:pPr algn="ctr">
              <a:lnSpc>
                <a:spcPct val="130000"/>
              </a:lnSpc>
              <a:buClrTx/>
              <a:buFontTx/>
              <a:buNone/>
              <a:defRPr/>
            </a:pPr>
            <a:r>
              <a:rPr lang="en-US" altLang="zh-CN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2019-2020</a:t>
            </a:r>
          </a:p>
        </p:txBody>
      </p:sp>
      <p:sp>
        <p:nvSpPr>
          <p:cNvPr id="52" name="矩形 51"/>
          <p:cNvSpPr/>
          <p:nvPr/>
        </p:nvSpPr>
        <p:spPr>
          <a:xfrm>
            <a:off x="8458852" y="2273219"/>
            <a:ext cx="3190222" cy="1412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buClrTx/>
              <a:buFontTx/>
              <a:buNone/>
              <a:defRPr/>
            </a:pPr>
            <a:r>
              <a:rPr lang="en-US" altLang="zh-CN" sz="2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1st Prize Academic </a:t>
            </a:r>
            <a:r>
              <a:rPr lang="en-US" altLang="zh-CN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Achievement</a:t>
            </a:r>
          </a:p>
          <a:p>
            <a:pPr algn="ctr">
              <a:lnSpc>
                <a:spcPct val="130000"/>
              </a:lnSpc>
              <a:buClrTx/>
              <a:buFontTx/>
              <a:buNone/>
              <a:defRPr/>
            </a:pPr>
            <a:r>
              <a:rPr lang="en-US" altLang="zh-CN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2020-2021</a:t>
            </a:r>
          </a:p>
        </p:txBody>
      </p:sp>
    </p:spTree>
    <p:extLst>
      <p:ext uri="{BB962C8B-B14F-4D97-AF65-F5344CB8AC3E}">
        <p14:creationId xmlns:p14="http://schemas.microsoft.com/office/powerpoint/2010/main" val="1320276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B336108-F9EB-438F-AF7C-1557B1D7D321}"/>
              </a:ext>
            </a:extLst>
          </p:cNvPr>
          <p:cNvSpPr/>
          <p:nvPr/>
        </p:nvSpPr>
        <p:spPr>
          <a:xfrm>
            <a:off x="9062704" y="6002582"/>
            <a:ext cx="3129300" cy="8554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800" name="文本框 22">
            <a:extLst>
              <a:ext uri="{FF2B5EF4-FFF2-40B4-BE49-F238E27FC236}">
                <a16:creationId xmlns:a16="http://schemas.microsoft.com/office/drawing/2014/main" id="{AB881878-0F1E-418D-97F2-A21EBECCD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3411" y="113510"/>
            <a:ext cx="3631694" cy="5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5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杨任东竹石体-Bold"/>
              </a:rPr>
              <a:t>  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Research Works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  <p:grpSp>
        <p:nvGrpSpPr>
          <p:cNvPr id="33807" name="组合 3">
            <a:extLst>
              <a:ext uri="{FF2B5EF4-FFF2-40B4-BE49-F238E27FC236}">
                <a16:creationId xmlns:a16="http://schemas.microsoft.com/office/drawing/2014/main" id="{5A46FC8F-1AA7-40FE-96AD-301524682C60}"/>
              </a:ext>
            </a:extLst>
          </p:cNvPr>
          <p:cNvGrpSpPr>
            <a:grpSpLocks/>
          </p:cNvGrpSpPr>
          <p:nvPr/>
        </p:nvGrpSpPr>
        <p:grpSpPr bwMode="auto">
          <a:xfrm>
            <a:off x="0" y="5171540"/>
            <a:ext cx="12192003" cy="1950047"/>
            <a:chOff x="-2" y="3946100"/>
            <a:chExt cx="11879266" cy="1900941"/>
          </a:xfrm>
        </p:grpSpPr>
        <p:sp>
          <p:nvSpPr>
            <p:cNvPr id="34" name="Round Diagonal Corner Rectangle 33">
              <a:extLst>
                <a:ext uri="{FF2B5EF4-FFF2-40B4-BE49-F238E27FC236}">
                  <a16:creationId xmlns:a16="http://schemas.microsoft.com/office/drawing/2014/main" id="{9E9E8808-A971-4231-BD3E-F55DCE58AB6D}"/>
                </a:ext>
              </a:extLst>
            </p:cNvPr>
            <p:cNvSpPr/>
            <p:nvPr/>
          </p:nvSpPr>
          <p:spPr>
            <a:xfrm>
              <a:off x="-2" y="4756236"/>
              <a:ext cx="2767983" cy="83386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zh-CN" sz="1847">
                <a:solidFill>
                  <a:srgbClr val="FFFFFF"/>
                </a:solidFill>
              </a:endParaRPr>
            </a:p>
          </p:txBody>
        </p:sp>
        <p:sp>
          <p:nvSpPr>
            <p:cNvPr id="37" name="Round Diagonal Corner Rectangle 36">
              <a:extLst>
                <a:ext uri="{FF2B5EF4-FFF2-40B4-BE49-F238E27FC236}">
                  <a16:creationId xmlns:a16="http://schemas.microsoft.com/office/drawing/2014/main" id="{0A3A4F9E-8580-4D58-B4A0-7C2CEFDF3B22}"/>
                </a:ext>
              </a:extLst>
            </p:cNvPr>
            <p:cNvSpPr/>
            <p:nvPr/>
          </p:nvSpPr>
          <p:spPr>
            <a:xfrm>
              <a:off x="2620702" y="4756235"/>
              <a:ext cx="2034091" cy="83386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/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zh-CN" sz="1847">
                <a:solidFill>
                  <a:srgbClr val="FFFFFF"/>
                </a:solidFill>
              </a:endParaRPr>
            </a:p>
          </p:txBody>
        </p:sp>
        <p:sp>
          <p:nvSpPr>
            <p:cNvPr id="38" name="Round Diagonal Corner Rectangle 37">
              <a:extLst>
                <a:ext uri="{FF2B5EF4-FFF2-40B4-BE49-F238E27FC236}">
                  <a16:creationId xmlns:a16="http://schemas.microsoft.com/office/drawing/2014/main" id="{608C09EF-D5ED-442C-872E-B5162720061B}"/>
                </a:ext>
              </a:extLst>
            </p:cNvPr>
            <p:cNvSpPr/>
            <p:nvPr/>
          </p:nvSpPr>
          <p:spPr>
            <a:xfrm>
              <a:off x="4654793" y="4756237"/>
              <a:ext cx="2585041" cy="83386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/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zh-CN" sz="1847">
                <a:solidFill>
                  <a:srgbClr val="FFFFFF"/>
                </a:solidFill>
              </a:endParaRPr>
            </a:p>
          </p:txBody>
        </p:sp>
        <p:sp>
          <p:nvSpPr>
            <p:cNvPr id="39" name="Round Diagonal Corner Rectangle 38">
              <a:extLst>
                <a:ext uri="{FF2B5EF4-FFF2-40B4-BE49-F238E27FC236}">
                  <a16:creationId xmlns:a16="http://schemas.microsoft.com/office/drawing/2014/main" id="{D814D9E4-ACA6-461E-AA3F-52A3800BD9A8}"/>
                </a:ext>
              </a:extLst>
            </p:cNvPr>
            <p:cNvSpPr/>
            <p:nvPr/>
          </p:nvSpPr>
          <p:spPr>
            <a:xfrm>
              <a:off x="7239834" y="4756239"/>
              <a:ext cx="2589297" cy="83386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zh-CN" sz="1847">
                <a:solidFill>
                  <a:srgbClr val="FFFFFF"/>
                </a:solidFill>
              </a:endParaRPr>
            </a:p>
          </p:txBody>
        </p:sp>
        <p:sp>
          <p:nvSpPr>
            <p:cNvPr id="44" name="Round Diagonal Corner Rectangle 36">
              <a:extLst>
                <a:ext uri="{FF2B5EF4-FFF2-40B4-BE49-F238E27FC236}">
                  <a16:creationId xmlns:a16="http://schemas.microsoft.com/office/drawing/2014/main" id="{AAC66A13-2683-4EF9-AE3D-80D0371A7A5D}"/>
                </a:ext>
              </a:extLst>
            </p:cNvPr>
            <p:cNvSpPr/>
            <p:nvPr/>
          </p:nvSpPr>
          <p:spPr>
            <a:xfrm>
              <a:off x="-1" y="3946100"/>
              <a:ext cx="11879265" cy="81013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  <a:effectLst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463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lgerian" panose="04020705040A02060702" pitchFamily="82" charset="0"/>
                  <a:sym typeface="+mn-ea"/>
                </a:rPr>
                <a:t>                                                                                </a:t>
              </a:r>
              <a:r>
                <a:rPr lang="en-US" altLang="zh-CN" sz="2463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lgerian" panose="04020705040A02060702" pitchFamily="82" charset="0"/>
                  <a:sym typeface="+mn-ea"/>
                </a:rPr>
                <a:t>12 Published/Accepted</a:t>
              </a:r>
            </a:p>
            <a:p>
              <a:pPr algn="ctr">
                <a:defRPr/>
              </a:pPr>
              <a:r>
                <a:rPr lang="en-US" altLang="zh-CN" sz="2463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lgerian" panose="04020705040A02060702" pitchFamily="82" charset="0"/>
                  <a:sym typeface="+mn-ea"/>
                </a:rPr>
                <a:t>                                                                                   Research Articles</a:t>
              </a:r>
              <a:endParaRPr lang="zh-CN" altLang="en-US" sz="2463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gerian" panose="04020705040A02060702" pitchFamily="82" charset="0"/>
              </a:endParaRPr>
            </a:p>
          </p:txBody>
        </p:sp>
        <p:sp>
          <p:nvSpPr>
            <p:cNvPr id="36876" name="Rectangle 2">
              <a:extLst>
                <a:ext uri="{FF2B5EF4-FFF2-40B4-BE49-F238E27FC236}">
                  <a16:creationId xmlns:a16="http://schemas.microsoft.com/office/drawing/2014/main" id="{DF56B38E-9A2B-4976-A11E-01E99D76B5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326" y="4925586"/>
              <a:ext cx="2353753" cy="9214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>
                <a:lnSpc>
                  <a:spcPct val="90000"/>
                </a:lnSpc>
                <a:defRPr/>
              </a:pPr>
              <a:r>
                <a:rPr lang="en-US" altLang="zh-CN" sz="2053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lgerian" panose="04020705040A02060702" pitchFamily="82" charset="0"/>
                  <a:sym typeface="+mn-ea"/>
                </a:rPr>
                <a:t>3 </a:t>
              </a:r>
              <a:r>
                <a:rPr lang="zh-CN" altLang="en-US" sz="2053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lgerian" panose="04020705040A02060702" pitchFamily="82" charset="0"/>
                  <a:sym typeface="+mn-ea"/>
                </a:rPr>
                <a:t>中科院</a:t>
              </a:r>
              <a:r>
                <a:rPr lang="en-US" altLang="zh-CN" sz="2053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lgerian" panose="04020705040A02060702" pitchFamily="82" charset="0"/>
                  <a:sym typeface="+mn-ea"/>
                </a:rPr>
                <a:t>JCR-1</a:t>
              </a:r>
              <a:r>
                <a:rPr lang="zh-CN" altLang="en-US" sz="2053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lgerian" panose="04020705040A02060702" pitchFamily="82" charset="0"/>
                  <a:sym typeface="+mn-ea"/>
                </a:rPr>
                <a:t>区</a:t>
              </a:r>
              <a:endParaRPr lang="en-US" altLang="zh-CN" sz="2053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lgerian" panose="04020705040A02060702" pitchFamily="82" charset="0"/>
                <a:sym typeface="+mn-ea"/>
              </a:endParaRPr>
            </a:p>
            <a:p>
              <a:pPr algn="just">
                <a:lnSpc>
                  <a:spcPct val="90000"/>
                </a:lnSpc>
                <a:defRPr/>
              </a:pPr>
              <a:r>
                <a:rPr lang="zh-CN" altLang="en-US" sz="2053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lgerian" panose="04020705040A02060702" pitchFamily="82" charset="0"/>
                  <a:sym typeface="+mn-ea"/>
                </a:rPr>
                <a:t>（</a:t>
              </a:r>
              <a:r>
                <a:rPr lang="en-US" altLang="zh-CN" sz="2053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lgerian" panose="04020705040A02060702" pitchFamily="82" charset="0"/>
                  <a:sym typeface="+mn-ea"/>
                </a:rPr>
                <a:t>1</a:t>
              </a:r>
              <a:r>
                <a:rPr lang="zh-CN" altLang="en-US" sz="2053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lgerian" panose="04020705040A02060702" pitchFamily="82" charset="0"/>
                  <a:sym typeface="+mn-ea"/>
                </a:rPr>
                <a:t>篇第一作者）</a:t>
              </a:r>
              <a:r>
                <a:rPr lang="en-US" altLang="zh-CN" sz="2053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lgerian" panose="04020705040A02060702" pitchFamily="82" charset="0"/>
                  <a:sym typeface="+mn-ea"/>
                </a:rPr>
                <a:t>         	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E4F8AA45-C9B0-45EB-BB8F-AE7894DF77F4}"/>
              </a:ext>
            </a:extLst>
          </p:cNvPr>
          <p:cNvGrpSpPr/>
          <p:nvPr/>
        </p:nvGrpSpPr>
        <p:grpSpPr>
          <a:xfrm>
            <a:off x="253429" y="841354"/>
            <a:ext cx="2162291" cy="2808902"/>
            <a:chOff x="9731768" y="1717428"/>
            <a:chExt cx="2162291" cy="2808902"/>
          </a:xfrm>
        </p:grpSpPr>
        <p:pic>
          <p:nvPicPr>
            <p:cNvPr id="33814" name="Picture 2">
              <a:extLst>
                <a:ext uri="{FF2B5EF4-FFF2-40B4-BE49-F238E27FC236}">
                  <a16:creationId xmlns:a16="http://schemas.microsoft.com/office/drawing/2014/main" id="{2A55CAFD-587E-4A08-BC01-84C30C7F4A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039485" y="1943900"/>
              <a:ext cx="1854574" cy="2582430"/>
            </a:xfrm>
            <a:prstGeom prst="rect">
              <a:avLst/>
            </a:prstGeom>
            <a:noFill/>
            <a:ln w="9525">
              <a:solidFill>
                <a:srgbClr val="FFC60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815" name="图片 42">
              <a:extLst>
                <a:ext uri="{FF2B5EF4-FFF2-40B4-BE49-F238E27FC236}">
                  <a16:creationId xmlns:a16="http://schemas.microsoft.com/office/drawing/2014/main" id="{588BC4E6-6A20-4E2D-8FD5-CE313C42C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696533" flipH="1">
              <a:off x="9757022" y="1692174"/>
              <a:ext cx="606097" cy="6566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2FF2A5DA-052B-4753-8E80-A9B4A8300DA8}"/>
              </a:ext>
            </a:extLst>
          </p:cNvPr>
          <p:cNvSpPr txBox="1"/>
          <p:nvPr/>
        </p:nvSpPr>
        <p:spPr>
          <a:xfrm>
            <a:off x="4494255" y="199059"/>
            <a:ext cx="947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圆角矩形 13">
            <a:extLst>
              <a:ext uri="{FF2B5EF4-FFF2-40B4-BE49-F238E27FC236}">
                <a16:creationId xmlns:a16="http://schemas.microsoft.com/office/drawing/2014/main" id="{13B10A02-5C59-4E40-82EC-B8A153BF041F}"/>
              </a:ext>
            </a:extLst>
          </p:cNvPr>
          <p:cNvSpPr/>
          <p:nvPr/>
        </p:nvSpPr>
        <p:spPr>
          <a:xfrm>
            <a:off x="4460704" y="181463"/>
            <a:ext cx="633268" cy="491782"/>
          </a:xfrm>
          <a:prstGeom prst="roundRect">
            <a:avLst/>
          </a:prstGeom>
          <a:noFill/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97577FF7-A097-46F0-92E4-DCC623C80B65}"/>
              </a:ext>
            </a:extLst>
          </p:cNvPr>
          <p:cNvGrpSpPr/>
          <p:nvPr/>
        </p:nvGrpSpPr>
        <p:grpSpPr>
          <a:xfrm>
            <a:off x="1826949" y="822485"/>
            <a:ext cx="2110416" cy="2585118"/>
            <a:chOff x="9731768" y="1717428"/>
            <a:chExt cx="2110416" cy="2585118"/>
          </a:xfrm>
        </p:grpSpPr>
        <p:pic>
          <p:nvPicPr>
            <p:cNvPr id="46" name="Picture 2">
              <a:extLst>
                <a:ext uri="{FF2B5EF4-FFF2-40B4-BE49-F238E27FC236}">
                  <a16:creationId xmlns:a16="http://schemas.microsoft.com/office/drawing/2014/main" id="{39EE8CC4-8DC4-4E6A-9B45-9A561EBA06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091385" y="1953979"/>
              <a:ext cx="1750799" cy="2348567"/>
            </a:xfrm>
            <a:prstGeom prst="rect">
              <a:avLst/>
            </a:prstGeom>
            <a:noFill/>
            <a:ln w="9525">
              <a:solidFill>
                <a:srgbClr val="FFC60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图片 42">
              <a:extLst>
                <a:ext uri="{FF2B5EF4-FFF2-40B4-BE49-F238E27FC236}">
                  <a16:creationId xmlns:a16="http://schemas.microsoft.com/office/drawing/2014/main" id="{2744F84F-D64B-4EF1-B35D-9603DD46A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696533" flipH="1">
              <a:off x="9757022" y="1692174"/>
              <a:ext cx="606097" cy="6566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651A7808-3002-4CCA-A1C9-69CEF79EDE6A}"/>
              </a:ext>
            </a:extLst>
          </p:cNvPr>
          <p:cNvGrpSpPr/>
          <p:nvPr/>
        </p:nvGrpSpPr>
        <p:grpSpPr>
          <a:xfrm>
            <a:off x="3370394" y="827785"/>
            <a:ext cx="2110403" cy="2511519"/>
            <a:chOff x="9731768" y="1717428"/>
            <a:chExt cx="2110403" cy="2511519"/>
          </a:xfrm>
        </p:grpSpPr>
        <p:pic>
          <p:nvPicPr>
            <p:cNvPr id="49" name="Picture 2">
              <a:extLst>
                <a:ext uri="{FF2B5EF4-FFF2-40B4-BE49-F238E27FC236}">
                  <a16:creationId xmlns:a16="http://schemas.microsoft.com/office/drawing/2014/main" id="{381E7875-268D-4DC2-B634-532500D56C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091372" y="1939441"/>
              <a:ext cx="1750799" cy="2289506"/>
            </a:xfrm>
            <a:prstGeom prst="rect">
              <a:avLst/>
            </a:prstGeom>
            <a:noFill/>
            <a:ln w="9525">
              <a:solidFill>
                <a:srgbClr val="FFC60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图片 42">
              <a:extLst>
                <a:ext uri="{FF2B5EF4-FFF2-40B4-BE49-F238E27FC236}">
                  <a16:creationId xmlns:a16="http://schemas.microsoft.com/office/drawing/2014/main" id="{601BDE51-B1A0-487B-BF63-21F6EF1BC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696533" flipH="1">
              <a:off x="9757022" y="1692174"/>
              <a:ext cx="606097" cy="6566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52B7349B-99FD-4100-A025-0F0C11B4EE02}"/>
              </a:ext>
            </a:extLst>
          </p:cNvPr>
          <p:cNvGrpSpPr/>
          <p:nvPr/>
        </p:nvGrpSpPr>
        <p:grpSpPr>
          <a:xfrm>
            <a:off x="4956193" y="842342"/>
            <a:ext cx="2110403" cy="2746015"/>
            <a:chOff x="9731768" y="1717428"/>
            <a:chExt cx="2110403" cy="2746015"/>
          </a:xfrm>
        </p:grpSpPr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id="{971E176D-0C9A-4B1B-A6A2-4E60657892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091372" y="1935763"/>
              <a:ext cx="1750799" cy="2527680"/>
            </a:xfrm>
            <a:prstGeom prst="rect">
              <a:avLst/>
            </a:prstGeom>
            <a:noFill/>
            <a:ln w="9525">
              <a:solidFill>
                <a:srgbClr val="FFC60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图片 42">
              <a:extLst>
                <a:ext uri="{FF2B5EF4-FFF2-40B4-BE49-F238E27FC236}">
                  <a16:creationId xmlns:a16="http://schemas.microsoft.com/office/drawing/2014/main" id="{49CFD557-257C-41B8-8BB9-044553FC8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696533" flipH="1">
              <a:off x="9757022" y="1692174"/>
              <a:ext cx="606097" cy="6566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4A1056C7-8503-464F-9A4F-A19697076FA8}"/>
              </a:ext>
            </a:extLst>
          </p:cNvPr>
          <p:cNvGrpSpPr/>
          <p:nvPr/>
        </p:nvGrpSpPr>
        <p:grpSpPr>
          <a:xfrm>
            <a:off x="6439459" y="830866"/>
            <a:ext cx="2110403" cy="2633899"/>
            <a:chOff x="9731768" y="1717428"/>
            <a:chExt cx="2110403" cy="2633899"/>
          </a:xfrm>
        </p:grpSpPr>
        <p:pic>
          <p:nvPicPr>
            <p:cNvPr id="55" name="Picture 2">
              <a:extLst>
                <a:ext uri="{FF2B5EF4-FFF2-40B4-BE49-F238E27FC236}">
                  <a16:creationId xmlns:a16="http://schemas.microsoft.com/office/drawing/2014/main" id="{327EBF41-74E0-44F5-BED7-36F217F0F5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091372" y="1941342"/>
              <a:ext cx="1750799" cy="2409985"/>
            </a:xfrm>
            <a:prstGeom prst="rect">
              <a:avLst/>
            </a:prstGeom>
            <a:noFill/>
            <a:ln w="9525">
              <a:solidFill>
                <a:srgbClr val="FFC60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图片 42">
              <a:extLst>
                <a:ext uri="{FF2B5EF4-FFF2-40B4-BE49-F238E27FC236}">
                  <a16:creationId xmlns:a16="http://schemas.microsoft.com/office/drawing/2014/main" id="{D16DEEFE-B471-49E9-AFF1-193581945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696533" flipH="1">
              <a:off x="9757022" y="1692174"/>
              <a:ext cx="606097" cy="6566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7C197A60-3094-4549-9394-052B54DAAFFD}"/>
              </a:ext>
            </a:extLst>
          </p:cNvPr>
          <p:cNvGrpSpPr/>
          <p:nvPr/>
        </p:nvGrpSpPr>
        <p:grpSpPr>
          <a:xfrm>
            <a:off x="7871977" y="827785"/>
            <a:ext cx="2025729" cy="2791146"/>
            <a:chOff x="9731768" y="1717428"/>
            <a:chExt cx="2025729" cy="2791146"/>
          </a:xfrm>
        </p:grpSpPr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0E76EB77-F95D-42B5-B297-2DBA7D9903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176045" y="1926144"/>
              <a:ext cx="1581452" cy="2582430"/>
            </a:xfrm>
            <a:prstGeom prst="rect">
              <a:avLst/>
            </a:prstGeom>
            <a:noFill/>
            <a:ln w="9525">
              <a:solidFill>
                <a:srgbClr val="FFC60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图片 42">
              <a:extLst>
                <a:ext uri="{FF2B5EF4-FFF2-40B4-BE49-F238E27FC236}">
                  <a16:creationId xmlns:a16="http://schemas.microsoft.com/office/drawing/2014/main" id="{5112B117-5D13-4F1B-8333-34F6B777C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696533" flipH="1">
              <a:off x="9757022" y="1692174"/>
              <a:ext cx="606097" cy="6566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7AE5E00C-30FA-4466-AF3B-CC46F4A98D9B}"/>
              </a:ext>
            </a:extLst>
          </p:cNvPr>
          <p:cNvGrpSpPr/>
          <p:nvPr/>
        </p:nvGrpSpPr>
        <p:grpSpPr>
          <a:xfrm>
            <a:off x="9282204" y="810029"/>
            <a:ext cx="2165917" cy="2808902"/>
            <a:chOff x="9731768" y="1717428"/>
            <a:chExt cx="2165917" cy="2808902"/>
          </a:xfrm>
        </p:grpSpPr>
        <p:pic>
          <p:nvPicPr>
            <p:cNvPr id="61" name="Picture 2">
              <a:extLst>
                <a:ext uri="{FF2B5EF4-FFF2-40B4-BE49-F238E27FC236}">
                  <a16:creationId xmlns:a16="http://schemas.microsoft.com/office/drawing/2014/main" id="{2FA3CE8C-BAB3-4B17-8E76-101C9024FC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194928" y="1943900"/>
              <a:ext cx="1702757" cy="2582430"/>
            </a:xfrm>
            <a:prstGeom prst="rect">
              <a:avLst/>
            </a:prstGeom>
            <a:noFill/>
            <a:ln w="9525">
              <a:solidFill>
                <a:srgbClr val="FFC60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图片 42">
              <a:extLst>
                <a:ext uri="{FF2B5EF4-FFF2-40B4-BE49-F238E27FC236}">
                  <a16:creationId xmlns:a16="http://schemas.microsoft.com/office/drawing/2014/main" id="{F202D2F4-9635-4E70-90EB-31B8DFED3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696533" flipH="1">
              <a:off x="9757022" y="1692174"/>
              <a:ext cx="606097" cy="6566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D238DB2B-A55A-48BC-A099-1517076C4F3B}"/>
              </a:ext>
            </a:extLst>
          </p:cNvPr>
          <p:cNvGrpSpPr/>
          <p:nvPr/>
        </p:nvGrpSpPr>
        <p:grpSpPr>
          <a:xfrm>
            <a:off x="916102" y="2051922"/>
            <a:ext cx="2120656" cy="2534280"/>
            <a:chOff x="9731768" y="1717428"/>
            <a:chExt cx="2120656" cy="2534280"/>
          </a:xfrm>
        </p:grpSpPr>
        <p:pic>
          <p:nvPicPr>
            <p:cNvPr id="82" name="Picture 2">
              <a:extLst>
                <a:ext uri="{FF2B5EF4-FFF2-40B4-BE49-F238E27FC236}">
                  <a16:creationId xmlns:a16="http://schemas.microsoft.com/office/drawing/2014/main" id="{01E5D184-ECFB-46BF-B75F-FAD5B06062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101625" y="1949784"/>
              <a:ext cx="1750799" cy="2301924"/>
            </a:xfrm>
            <a:prstGeom prst="rect">
              <a:avLst/>
            </a:prstGeom>
            <a:noFill/>
            <a:ln w="9525">
              <a:solidFill>
                <a:srgbClr val="FFC60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图片 42">
              <a:extLst>
                <a:ext uri="{FF2B5EF4-FFF2-40B4-BE49-F238E27FC236}">
                  <a16:creationId xmlns:a16="http://schemas.microsoft.com/office/drawing/2014/main" id="{3860D9BA-75A8-4710-8E89-5B5C8B30F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696533" flipH="1">
              <a:off x="9757022" y="1692174"/>
              <a:ext cx="606097" cy="6566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FDD9051A-1C09-41B7-8890-94BAC90E060D}"/>
              </a:ext>
            </a:extLst>
          </p:cNvPr>
          <p:cNvGrpSpPr/>
          <p:nvPr/>
        </p:nvGrpSpPr>
        <p:grpSpPr>
          <a:xfrm>
            <a:off x="2490559" y="2067918"/>
            <a:ext cx="2110403" cy="2296300"/>
            <a:chOff x="9731768" y="1717428"/>
            <a:chExt cx="2110403" cy="2296300"/>
          </a:xfrm>
        </p:grpSpPr>
        <p:pic>
          <p:nvPicPr>
            <p:cNvPr id="85" name="Picture 2">
              <a:extLst>
                <a:ext uri="{FF2B5EF4-FFF2-40B4-BE49-F238E27FC236}">
                  <a16:creationId xmlns:a16="http://schemas.microsoft.com/office/drawing/2014/main" id="{89DD9346-E046-4DA7-8BC3-2B6EECEDFD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091372" y="1923833"/>
              <a:ext cx="1750799" cy="2089895"/>
            </a:xfrm>
            <a:prstGeom prst="rect">
              <a:avLst/>
            </a:prstGeom>
            <a:noFill/>
            <a:ln w="9525">
              <a:solidFill>
                <a:srgbClr val="FFC60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图片 42">
              <a:extLst>
                <a:ext uri="{FF2B5EF4-FFF2-40B4-BE49-F238E27FC236}">
                  <a16:creationId xmlns:a16="http://schemas.microsoft.com/office/drawing/2014/main" id="{B84F5728-89E5-41FC-AB47-51CADF81C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696533" flipH="1">
              <a:off x="9757022" y="1692174"/>
              <a:ext cx="606097" cy="6566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97B2B201-EE19-465C-8296-5E15129398B3}"/>
              </a:ext>
            </a:extLst>
          </p:cNvPr>
          <p:cNvGrpSpPr/>
          <p:nvPr/>
        </p:nvGrpSpPr>
        <p:grpSpPr>
          <a:xfrm>
            <a:off x="4033067" y="2038353"/>
            <a:ext cx="2110403" cy="2431653"/>
            <a:chOff x="9731768" y="1717428"/>
            <a:chExt cx="2110403" cy="2431653"/>
          </a:xfrm>
        </p:grpSpPr>
        <p:pic>
          <p:nvPicPr>
            <p:cNvPr id="88" name="Picture 2">
              <a:extLst>
                <a:ext uri="{FF2B5EF4-FFF2-40B4-BE49-F238E27FC236}">
                  <a16:creationId xmlns:a16="http://schemas.microsoft.com/office/drawing/2014/main" id="{747174D8-EF54-4EBA-8ED9-9E95DA38CC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091372" y="1948288"/>
              <a:ext cx="1750799" cy="2200793"/>
            </a:xfrm>
            <a:prstGeom prst="rect">
              <a:avLst/>
            </a:prstGeom>
            <a:noFill/>
            <a:ln w="9525">
              <a:solidFill>
                <a:srgbClr val="FFC60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图片 42">
              <a:extLst>
                <a:ext uri="{FF2B5EF4-FFF2-40B4-BE49-F238E27FC236}">
                  <a16:creationId xmlns:a16="http://schemas.microsoft.com/office/drawing/2014/main" id="{4B4FDB9E-C52E-4531-9FA3-22EDE73C4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696533" flipH="1">
              <a:off x="9757022" y="1692174"/>
              <a:ext cx="606097" cy="6566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03B6DBCD-92AC-4BAB-9F5E-66BE44575038}"/>
              </a:ext>
            </a:extLst>
          </p:cNvPr>
          <p:cNvGrpSpPr/>
          <p:nvPr/>
        </p:nvGrpSpPr>
        <p:grpSpPr>
          <a:xfrm>
            <a:off x="5618866" y="2052910"/>
            <a:ext cx="2110403" cy="2486514"/>
            <a:chOff x="9731768" y="1717428"/>
            <a:chExt cx="2110403" cy="2486514"/>
          </a:xfrm>
        </p:grpSpPr>
        <p:pic>
          <p:nvPicPr>
            <p:cNvPr id="91" name="Picture 2">
              <a:extLst>
                <a:ext uri="{FF2B5EF4-FFF2-40B4-BE49-F238E27FC236}">
                  <a16:creationId xmlns:a16="http://schemas.microsoft.com/office/drawing/2014/main" id="{46844BFF-AFBF-4D02-B1D5-08DE79A806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091372" y="1928937"/>
              <a:ext cx="1750799" cy="2275005"/>
            </a:xfrm>
            <a:prstGeom prst="rect">
              <a:avLst/>
            </a:prstGeom>
            <a:noFill/>
            <a:ln w="9525">
              <a:solidFill>
                <a:srgbClr val="FFC60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图片 42">
              <a:extLst>
                <a:ext uri="{FF2B5EF4-FFF2-40B4-BE49-F238E27FC236}">
                  <a16:creationId xmlns:a16="http://schemas.microsoft.com/office/drawing/2014/main" id="{157A50EF-022C-46DB-B89A-06BC8B71D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696533" flipH="1">
              <a:off x="9757022" y="1692174"/>
              <a:ext cx="606097" cy="6566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FEB6FA39-682E-40DE-9DE0-B08B22A447E1}"/>
              </a:ext>
            </a:extLst>
          </p:cNvPr>
          <p:cNvGrpSpPr/>
          <p:nvPr/>
        </p:nvGrpSpPr>
        <p:grpSpPr>
          <a:xfrm>
            <a:off x="7102132" y="2041434"/>
            <a:ext cx="2110403" cy="2638449"/>
            <a:chOff x="9731768" y="1717428"/>
            <a:chExt cx="2110403" cy="2638449"/>
          </a:xfrm>
        </p:grpSpPr>
        <p:pic>
          <p:nvPicPr>
            <p:cNvPr id="94" name="Picture 2">
              <a:extLst>
                <a:ext uri="{FF2B5EF4-FFF2-40B4-BE49-F238E27FC236}">
                  <a16:creationId xmlns:a16="http://schemas.microsoft.com/office/drawing/2014/main" id="{47FEBB13-DA68-4C73-B49B-679286A6B8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091372" y="1936792"/>
              <a:ext cx="1750799" cy="2419085"/>
            </a:xfrm>
            <a:prstGeom prst="rect">
              <a:avLst/>
            </a:prstGeom>
            <a:noFill/>
            <a:ln w="9525">
              <a:solidFill>
                <a:srgbClr val="FFC60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" name="图片 42">
              <a:extLst>
                <a:ext uri="{FF2B5EF4-FFF2-40B4-BE49-F238E27FC236}">
                  <a16:creationId xmlns:a16="http://schemas.microsoft.com/office/drawing/2014/main" id="{EDA3E291-A75D-4190-B7AD-338BDB0C6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696533" flipH="1">
              <a:off x="9757022" y="1692174"/>
              <a:ext cx="606097" cy="6566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31E482AB-7F65-442F-B779-2421B4922018}"/>
              </a:ext>
            </a:extLst>
          </p:cNvPr>
          <p:cNvGrpSpPr/>
          <p:nvPr/>
        </p:nvGrpSpPr>
        <p:grpSpPr>
          <a:xfrm>
            <a:off x="8534650" y="2038353"/>
            <a:ext cx="2110403" cy="2646509"/>
            <a:chOff x="9731768" y="1717428"/>
            <a:chExt cx="2110403" cy="2646509"/>
          </a:xfrm>
        </p:grpSpPr>
        <p:pic>
          <p:nvPicPr>
            <p:cNvPr id="97" name="Picture 2">
              <a:extLst>
                <a:ext uri="{FF2B5EF4-FFF2-40B4-BE49-F238E27FC236}">
                  <a16:creationId xmlns:a16="http://schemas.microsoft.com/office/drawing/2014/main" id="{386D09FD-3440-4EC5-95EE-155BAB0F82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091372" y="1946488"/>
              <a:ext cx="1750799" cy="2417449"/>
            </a:xfrm>
            <a:prstGeom prst="rect">
              <a:avLst/>
            </a:prstGeom>
            <a:noFill/>
            <a:ln w="9525">
              <a:solidFill>
                <a:srgbClr val="FFC60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8" name="图片 42">
              <a:extLst>
                <a:ext uri="{FF2B5EF4-FFF2-40B4-BE49-F238E27FC236}">
                  <a16:creationId xmlns:a16="http://schemas.microsoft.com/office/drawing/2014/main" id="{B3CE682F-1F4E-4FA0-8996-817F7F9AA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696533" flipH="1">
              <a:off x="9757022" y="1692174"/>
              <a:ext cx="606097" cy="6566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0C46026E-5A20-404B-BA4D-24EB1A552492}"/>
              </a:ext>
            </a:extLst>
          </p:cNvPr>
          <p:cNvGrpSpPr/>
          <p:nvPr/>
        </p:nvGrpSpPr>
        <p:grpSpPr>
          <a:xfrm>
            <a:off x="9934243" y="2040395"/>
            <a:ext cx="2110403" cy="2643921"/>
            <a:chOff x="9731768" y="1717428"/>
            <a:chExt cx="2110403" cy="2643921"/>
          </a:xfrm>
        </p:grpSpPr>
        <p:pic>
          <p:nvPicPr>
            <p:cNvPr id="100" name="Picture 2">
              <a:extLst>
                <a:ext uri="{FF2B5EF4-FFF2-40B4-BE49-F238E27FC236}">
                  <a16:creationId xmlns:a16="http://schemas.microsoft.com/office/drawing/2014/main" id="{8AF40EC7-6407-431A-8372-5832530EE2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388"/>
            <a:stretch/>
          </p:blipFill>
          <p:spPr bwMode="auto">
            <a:xfrm>
              <a:off x="10091372" y="1943900"/>
              <a:ext cx="1750799" cy="2417449"/>
            </a:xfrm>
            <a:prstGeom prst="rect">
              <a:avLst/>
            </a:prstGeom>
            <a:noFill/>
            <a:ln w="9525">
              <a:solidFill>
                <a:srgbClr val="FFC60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1" name="图片 42">
              <a:extLst>
                <a:ext uri="{FF2B5EF4-FFF2-40B4-BE49-F238E27FC236}">
                  <a16:creationId xmlns:a16="http://schemas.microsoft.com/office/drawing/2014/main" id="{943B01C0-738E-4590-AB19-1CCAD80AD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696533" flipH="1">
              <a:off x="9757022" y="1692174"/>
              <a:ext cx="606097" cy="6566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B5ABCDAB-32DF-47EC-B382-77614FB07E7D}"/>
              </a:ext>
            </a:extLst>
          </p:cNvPr>
          <p:cNvGrpSpPr>
            <a:grpSpLocks/>
          </p:cNvGrpSpPr>
          <p:nvPr/>
        </p:nvGrpSpPr>
        <p:grpSpPr bwMode="auto">
          <a:xfrm>
            <a:off x="-39991" y="3129186"/>
            <a:ext cx="7470425" cy="3422313"/>
            <a:chOff x="1846658" y="2176258"/>
            <a:chExt cx="7277201" cy="3335293"/>
          </a:xfrm>
          <a:solidFill>
            <a:srgbClr val="0070C0"/>
          </a:solidFill>
        </p:grpSpPr>
        <p:grpSp>
          <p:nvGrpSpPr>
            <p:cNvPr id="33818" name="组合 6">
              <a:extLst>
                <a:ext uri="{FF2B5EF4-FFF2-40B4-BE49-F238E27FC236}">
                  <a16:creationId xmlns:a16="http://schemas.microsoft.com/office/drawing/2014/main" id="{D5EAED12-DC33-4229-B892-0D8B1137BE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6658" y="2176258"/>
              <a:ext cx="7277201" cy="3335293"/>
              <a:chOff x="1846658" y="2176258"/>
              <a:chExt cx="7277201" cy="3335293"/>
            </a:xfrm>
            <a:grpFill/>
          </p:grpSpPr>
          <p:sp>
            <p:nvSpPr>
              <p:cNvPr id="33820" name="流程图: 摘录 4">
                <a:extLst>
                  <a:ext uri="{FF2B5EF4-FFF2-40B4-BE49-F238E27FC236}">
                    <a16:creationId xmlns:a16="http://schemas.microsoft.com/office/drawing/2014/main" id="{08B83334-4778-4326-A665-98174B8CA5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2669855">
                <a:off x="1923609" y="4314241"/>
                <a:ext cx="453698" cy="1197310"/>
              </a:xfrm>
              <a:prstGeom prst="flowChartExtra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 sz="1847">
                  <a:solidFill>
                    <a:srgbClr val="7F7F7F"/>
                  </a:solidFill>
                  <a:latin typeface="杨任东竹石体-Bold"/>
                  <a:ea typeface="杨任东竹石体-Bold"/>
                  <a:cs typeface="杨任东竹石体-Bold"/>
                </a:endParaRPr>
              </a:p>
            </p:txBody>
          </p:sp>
          <p:grpSp>
            <p:nvGrpSpPr>
              <p:cNvPr id="33821" name="组合 5">
                <a:extLst>
                  <a:ext uri="{FF2B5EF4-FFF2-40B4-BE49-F238E27FC236}">
                    <a16:creationId xmlns:a16="http://schemas.microsoft.com/office/drawing/2014/main" id="{B7D40C91-3CAD-47A1-98B4-23105CD77C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6658" y="2176258"/>
                <a:ext cx="7277201" cy="2525490"/>
                <a:chOff x="4364836" y="1274254"/>
                <a:chExt cx="7277201" cy="2525490"/>
              </a:xfrm>
              <a:grpFill/>
            </p:grpSpPr>
            <p:sp>
              <p:nvSpPr>
                <p:cNvPr id="33822" name="Rectangle 9">
                  <a:extLst>
                    <a:ext uri="{FF2B5EF4-FFF2-40B4-BE49-F238E27FC236}">
                      <a16:creationId xmlns:a16="http://schemas.microsoft.com/office/drawing/2014/main" id="{46BD38A4-937E-4D04-A0BC-5A57E6E1C0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64836" y="1274254"/>
                  <a:ext cx="7277201" cy="252549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zh-CN" altLang="en-US" sz="1847">
                    <a:solidFill>
                      <a:srgbClr val="7F7F7F"/>
                    </a:solidFill>
                    <a:latin typeface="杨任东竹石体-Bold"/>
                    <a:ea typeface="杨任东竹石体-Bold"/>
                    <a:cs typeface="杨任东竹石体-Bold"/>
                  </a:endParaRPr>
                </a:p>
              </p:txBody>
            </p:sp>
            <p:sp>
              <p:nvSpPr>
                <p:cNvPr id="33823" name="Rectangle 10">
                  <a:extLst>
                    <a:ext uri="{FF2B5EF4-FFF2-40B4-BE49-F238E27FC236}">
                      <a16:creationId xmlns:a16="http://schemas.microsoft.com/office/drawing/2014/main" id="{5D589942-ECE9-4EBC-8235-1229D1BE14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22856" y="2366834"/>
                  <a:ext cx="2439988" cy="62021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defTabSz="585788">
                    <a:defRPr b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defTabSz="585788">
                    <a:defRPr b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defTabSz="585788">
                    <a:defRPr b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defTabSz="585788">
                    <a:defRPr b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defTabSz="585788">
                    <a:defRPr b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284413" indent="1588" defTabSz="5857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741613" indent="1588" defTabSz="5857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198813" indent="1588" defTabSz="5857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656013" indent="1588" defTabSz="5857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lnSpc>
                      <a:spcPct val="130000"/>
                    </a:lnSpc>
                  </a:pPr>
                  <a:r>
                    <a:rPr lang="zh-CN" altLang="en-US" sz="1539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杨任东竹石体-Bold"/>
                      <a:sym typeface="+mn-ea"/>
                    </a:rPr>
                    <a:t>影响因子</a:t>
                  </a:r>
                  <a:endParaRPr lang="en-US" altLang="zh-CN" sz="1539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杨任东竹石体-Bold"/>
                    <a:sym typeface="+mn-ea"/>
                  </a:endParaRPr>
                </a:p>
                <a:p>
                  <a:pPr>
                    <a:lnSpc>
                      <a:spcPct val="130000"/>
                    </a:lnSpc>
                  </a:pPr>
                  <a:r>
                    <a:rPr lang="en-US" altLang="zh-CN" sz="1642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杨任东竹石体-Bold"/>
                      <a:sym typeface="+mn-ea"/>
                    </a:rPr>
                    <a:t>Impact factor  11.079 </a:t>
                  </a:r>
                  <a:endParaRPr lang="zh-CN" altLang="en-US" sz="1642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杨任东竹石体-Bold"/>
                    <a:sym typeface="+mn-ea"/>
                  </a:endParaRPr>
                </a:p>
              </p:txBody>
            </p:sp>
            <p:sp>
              <p:nvSpPr>
                <p:cNvPr id="33824" name="Rectangle 14">
                  <a:extLst>
                    <a:ext uri="{FF2B5EF4-FFF2-40B4-BE49-F238E27FC236}">
                      <a16:creationId xmlns:a16="http://schemas.microsoft.com/office/drawing/2014/main" id="{2369916F-3AEA-4D0E-A1CB-5889FB9ACF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19681" y="3006597"/>
                  <a:ext cx="3496214" cy="461549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/>
                <a:p>
                  <a:r>
                    <a:rPr lang="en-US" altLang="en-US" sz="1026" i="1" dirty="0">
                      <a:solidFill>
                        <a:schemeClr val="bg1"/>
                      </a:solidFill>
                    </a:rPr>
                    <a:t>Kumar Jay et al. An Online Semantic-Enhanced Graphical Model for Evolving Short Text Stream Clustering.[J]. IEEE transactions on cybernetics, 2021, PP</a:t>
                  </a:r>
                </a:p>
              </p:txBody>
            </p:sp>
          </p:grpSp>
        </p:grpSp>
        <p:sp>
          <p:nvSpPr>
            <p:cNvPr id="33819" name="Rectangle 10">
              <a:extLst>
                <a:ext uri="{FF2B5EF4-FFF2-40B4-BE49-F238E27FC236}">
                  <a16:creationId xmlns:a16="http://schemas.microsoft.com/office/drawing/2014/main" id="{8749ACB9-3F2B-4A62-AFFA-E7AD53C07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9674" y="2359235"/>
              <a:ext cx="6736915" cy="761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585788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defTabSz="585788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defTabSz="585788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defTabSz="585788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defTabSz="585788"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284413" indent="1588" defTabSz="585788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741613" indent="1588" defTabSz="585788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198813" indent="1588" defTabSz="585788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656013" indent="1588" defTabSz="585788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2053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杨任东竹石体-Bold"/>
                  <a:sym typeface="+mn-ea"/>
                </a:rPr>
                <a:t>An Online Semantic-Enhanced Graphical Model for Evolving Short Text Stream Clustering</a:t>
              </a:r>
            </a:p>
          </p:txBody>
        </p:sp>
      </p:grpSp>
      <p:sp>
        <p:nvSpPr>
          <p:cNvPr id="63" name="Rectangle 2">
            <a:extLst>
              <a:ext uri="{FF2B5EF4-FFF2-40B4-BE49-F238E27FC236}">
                <a16:creationId xmlns:a16="http://schemas.microsoft.com/office/drawing/2014/main" id="{DF56B38E-9A2B-4976-A11E-01E99D76B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5957" y="6122257"/>
            <a:ext cx="2087641" cy="945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altLang="zh-CN" sz="2053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lgerian" panose="04020705040A02060702" pitchFamily="82" charset="0"/>
                <a:sym typeface="+mn-ea"/>
              </a:rPr>
              <a:t>1 CCF A</a:t>
            </a:r>
          </a:p>
          <a:p>
            <a:pPr algn="ctr">
              <a:lnSpc>
                <a:spcPct val="90000"/>
              </a:lnSpc>
              <a:defRPr/>
            </a:pPr>
            <a:r>
              <a:rPr lang="zh-CN" altLang="en-US" sz="2053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lgerian" panose="04020705040A02060702" pitchFamily="82" charset="0"/>
                <a:sym typeface="+mn-ea"/>
              </a:rPr>
              <a:t>（第一作者）</a:t>
            </a:r>
            <a:r>
              <a:rPr lang="en-US" altLang="zh-CN" sz="2053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lgerian" panose="04020705040A02060702" pitchFamily="82" charset="0"/>
                <a:sym typeface="+mn-ea"/>
              </a:rPr>
              <a:t>         	</a:t>
            </a:r>
          </a:p>
        </p:txBody>
      </p:sp>
      <p:sp>
        <p:nvSpPr>
          <p:cNvPr id="64" name="Rectangle 2">
            <a:extLst>
              <a:ext uri="{FF2B5EF4-FFF2-40B4-BE49-F238E27FC236}">
                <a16:creationId xmlns:a16="http://schemas.microsoft.com/office/drawing/2014/main" id="{DF56B38E-9A2B-4976-A11E-01E99D76B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8021" y="6269737"/>
            <a:ext cx="2415719" cy="66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defRPr/>
            </a:pPr>
            <a:r>
              <a:rPr lang="en-US" altLang="zh-CN" sz="2053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lgerian" panose="04020705040A02060702" pitchFamily="82" charset="0"/>
                <a:sym typeface="+mn-ea"/>
              </a:rPr>
              <a:t>2  </a:t>
            </a:r>
            <a:r>
              <a:rPr lang="zh-CN" altLang="en-US" sz="2053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lgerian" panose="04020705040A02060702" pitchFamily="82" charset="0"/>
                <a:sym typeface="+mn-ea"/>
              </a:rPr>
              <a:t>中科院</a:t>
            </a:r>
            <a:r>
              <a:rPr lang="en-US" altLang="zh-CN" sz="2053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lgerian" panose="04020705040A02060702" pitchFamily="82" charset="0"/>
                <a:sym typeface="+mn-ea"/>
              </a:rPr>
              <a:t>JCR-2</a:t>
            </a:r>
            <a:r>
              <a:rPr lang="zh-CN" altLang="en-US" sz="2053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lgerian" panose="04020705040A02060702" pitchFamily="82" charset="0"/>
                <a:sym typeface="+mn-ea"/>
              </a:rPr>
              <a:t>区</a:t>
            </a:r>
            <a:endParaRPr lang="en-US" altLang="zh-CN" sz="2053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lgerian" panose="04020705040A02060702" pitchFamily="82" charset="0"/>
              <a:sym typeface="+mn-ea"/>
            </a:endParaRPr>
          </a:p>
          <a:p>
            <a:pPr algn="just">
              <a:lnSpc>
                <a:spcPct val="90000"/>
              </a:lnSpc>
              <a:defRPr/>
            </a:pPr>
            <a:r>
              <a:rPr lang="en-US" altLang="zh-CN" sz="2053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lgerian" panose="04020705040A02060702" pitchFamily="82" charset="0"/>
                <a:sym typeface="+mn-ea"/>
              </a:rPr>
              <a:t>	</a:t>
            </a:r>
          </a:p>
        </p:txBody>
      </p:sp>
      <p:sp>
        <p:nvSpPr>
          <p:cNvPr id="65" name="Rectangle 2">
            <a:extLst>
              <a:ext uri="{FF2B5EF4-FFF2-40B4-BE49-F238E27FC236}">
                <a16:creationId xmlns:a16="http://schemas.microsoft.com/office/drawing/2014/main" id="{DF56B38E-9A2B-4976-A11E-01E99D76B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3337" y="6259909"/>
            <a:ext cx="2415719" cy="66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defRPr/>
            </a:pPr>
            <a:r>
              <a:rPr lang="en-US" altLang="zh-CN" sz="2053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lgerian" panose="04020705040A02060702" pitchFamily="82" charset="0"/>
                <a:sym typeface="+mn-ea"/>
              </a:rPr>
              <a:t>3  </a:t>
            </a:r>
            <a:r>
              <a:rPr lang="zh-CN" altLang="en-US" sz="2053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lgerian" panose="04020705040A02060702" pitchFamily="82" charset="0"/>
                <a:sym typeface="+mn-ea"/>
              </a:rPr>
              <a:t>中科院</a:t>
            </a:r>
            <a:r>
              <a:rPr lang="en-US" altLang="zh-CN" sz="2053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lgerian" panose="04020705040A02060702" pitchFamily="82" charset="0"/>
                <a:sym typeface="+mn-ea"/>
              </a:rPr>
              <a:t>JCR-3</a:t>
            </a:r>
            <a:r>
              <a:rPr lang="zh-CN" altLang="en-US" sz="2053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lgerian" panose="04020705040A02060702" pitchFamily="82" charset="0"/>
                <a:sym typeface="+mn-ea"/>
              </a:rPr>
              <a:t>区</a:t>
            </a:r>
            <a:endParaRPr lang="en-US" altLang="zh-CN" sz="2053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lgerian" panose="04020705040A02060702" pitchFamily="82" charset="0"/>
              <a:sym typeface="+mn-ea"/>
            </a:endParaRPr>
          </a:p>
          <a:p>
            <a:pPr algn="just">
              <a:lnSpc>
                <a:spcPct val="90000"/>
              </a:lnSpc>
              <a:defRPr/>
            </a:pPr>
            <a:r>
              <a:rPr lang="en-US" altLang="zh-CN" sz="2053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lgerian" panose="04020705040A02060702" pitchFamily="82" charset="0"/>
                <a:sym typeface="+mn-ea"/>
              </a:rPr>
              <a:t>	</a:t>
            </a:r>
          </a:p>
        </p:txBody>
      </p:sp>
      <p:sp>
        <p:nvSpPr>
          <p:cNvPr id="66" name="Rectangle 2">
            <a:extLst>
              <a:ext uri="{FF2B5EF4-FFF2-40B4-BE49-F238E27FC236}">
                <a16:creationId xmlns:a16="http://schemas.microsoft.com/office/drawing/2014/main" id="{DF56B38E-9A2B-4976-A11E-01E99D76B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0165" y="6146845"/>
            <a:ext cx="2415719" cy="945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 algn="ctr">
              <a:lnSpc>
                <a:spcPct val="90000"/>
              </a:lnSpc>
              <a:buAutoNum type="arabicPlain" startAt="3"/>
              <a:defRPr/>
            </a:pPr>
            <a:r>
              <a:rPr lang="en-US" altLang="zh-CN" sz="2053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lgerian" panose="04020705040A02060702" pitchFamily="82" charset="0"/>
                <a:sym typeface="+mn-ea"/>
              </a:rPr>
              <a:t>EI</a:t>
            </a:r>
          </a:p>
          <a:p>
            <a:pPr algn="ctr">
              <a:lnSpc>
                <a:spcPct val="90000"/>
              </a:lnSpc>
              <a:defRPr/>
            </a:pPr>
            <a:r>
              <a:rPr lang="zh-CN" altLang="en-US" sz="2053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lgerian" panose="04020705040A02060702" pitchFamily="82" charset="0"/>
                <a:sym typeface="+mn-ea"/>
              </a:rPr>
              <a:t>（</a:t>
            </a:r>
            <a:r>
              <a:rPr lang="en-US" altLang="zh-CN" sz="2053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lgerian" panose="04020705040A02060702" pitchFamily="82" charset="0"/>
                <a:sym typeface="+mn-ea"/>
              </a:rPr>
              <a:t>1</a:t>
            </a:r>
            <a:r>
              <a:rPr lang="zh-CN" altLang="en-US" sz="2053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lgerian" panose="04020705040A02060702" pitchFamily="82" charset="0"/>
                <a:sym typeface="+mn-ea"/>
              </a:rPr>
              <a:t>篇第一作者）</a:t>
            </a:r>
            <a:endParaRPr lang="en-US" altLang="zh-CN" sz="2053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lgerian" panose="04020705040A02060702" pitchFamily="82" charset="0"/>
              <a:sym typeface="+mn-ea"/>
            </a:endParaRPr>
          </a:p>
          <a:p>
            <a:pPr algn="ctr">
              <a:lnSpc>
                <a:spcPct val="90000"/>
              </a:lnSpc>
              <a:defRPr/>
            </a:pPr>
            <a:r>
              <a:rPr lang="en-US" altLang="zh-CN" sz="2053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lgerian" panose="04020705040A02060702" pitchFamily="82" charset="0"/>
                <a:sym typeface="+mn-ea"/>
              </a:rPr>
              <a:t>	</a:t>
            </a:r>
          </a:p>
        </p:txBody>
      </p:sp>
    </p:spTree>
    <p:custDataLst>
      <p:tags r:id="rId1"/>
    </p:custData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圆角矩形 28">
            <a:extLst>
              <a:ext uri="{FF2B5EF4-FFF2-40B4-BE49-F238E27FC236}">
                <a16:creationId xmlns:a16="http://schemas.microsoft.com/office/drawing/2014/main" id="{B6800942-1262-4E54-8EC5-430472DFB0FB}"/>
              </a:ext>
            </a:extLst>
          </p:cNvPr>
          <p:cNvSpPr/>
          <p:nvPr/>
        </p:nvSpPr>
        <p:spPr>
          <a:xfrm>
            <a:off x="3953131" y="745313"/>
            <a:ext cx="3195828" cy="55072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Research Works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A401F42-CD30-4FA6-91B6-38C98B77A6F4}"/>
              </a:ext>
            </a:extLst>
          </p:cNvPr>
          <p:cNvSpPr txBox="1"/>
          <p:nvPr/>
        </p:nvSpPr>
        <p:spPr>
          <a:xfrm>
            <a:off x="3119838" y="814567"/>
            <a:ext cx="947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圆角矩形 13">
            <a:extLst>
              <a:ext uri="{FF2B5EF4-FFF2-40B4-BE49-F238E27FC236}">
                <a16:creationId xmlns:a16="http://schemas.microsoft.com/office/drawing/2014/main" id="{49D1CED2-FF9B-49E2-83DA-742CB89BB110}"/>
              </a:ext>
            </a:extLst>
          </p:cNvPr>
          <p:cNvSpPr/>
          <p:nvPr/>
        </p:nvSpPr>
        <p:spPr>
          <a:xfrm>
            <a:off x="3048256" y="770036"/>
            <a:ext cx="704850" cy="550729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Picture 36">
            <a:extLst>
              <a:ext uri="{FF2B5EF4-FFF2-40B4-BE49-F238E27FC236}">
                <a16:creationId xmlns:a16="http://schemas.microsoft.com/office/drawing/2014/main" id="{C4E1629F-155D-4913-86D0-411FFBB25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3820" y="1637071"/>
            <a:ext cx="10681638" cy="2271251"/>
          </a:xfrm>
          <a:prstGeom prst="rect">
            <a:avLst/>
          </a:prstGeom>
          <a:ln w="19050">
            <a:solidFill>
              <a:schemeClr val="accent6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15" name="Chart 62">
            <a:extLst>
              <a:ext uri="{FF2B5EF4-FFF2-40B4-BE49-F238E27FC236}">
                <a16:creationId xmlns:a16="http://schemas.microsoft.com/office/drawing/2014/main" id="{EFCD6189-D1B4-4EFE-9AAF-CD5284B246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8545790"/>
              </p:ext>
            </p:extLst>
          </p:nvPr>
        </p:nvGraphicFramePr>
        <p:xfrm>
          <a:off x="823820" y="3877306"/>
          <a:ext cx="3295418" cy="21671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FAB36696-2B62-4ADB-B1A5-9EBA0E05A165}"/>
              </a:ext>
            </a:extLst>
          </p:cNvPr>
          <p:cNvSpPr/>
          <p:nvPr/>
        </p:nvSpPr>
        <p:spPr>
          <a:xfrm>
            <a:off x="4570924" y="5107717"/>
            <a:ext cx="29838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matic SC" panose="020B0604020202020204" pitchFamily="2" charset="-79"/>
              </a:rPr>
              <a:t>211</a:t>
            </a:r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matic SC" panose="020B0604020202020204" pitchFamily="2" charset="-79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matic SC" panose="020B0604020202020204" pitchFamily="2" charset="-79"/>
              </a:rPr>
              <a:t>Citation Score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matic SC" panose="020B0604020202020204" pitchFamily="2" charset="-79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A89F350-5A36-45A5-A022-474444C5312C}"/>
              </a:ext>
            </a:extLst>
          </p:cNvPr>
          <p:cNvSpPr/>
          <p:nvPr/>
        </p:nvSpPr>
        <p:spPr>
          <a:xfrm>
            <a:off x="8455454" y="5107718"/>
            <a:ext cx="32954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matic SC" panose="020B0604020202020204" pitchFamily="2" charset="-79"/>
              </a:rPr>
              <a:t>01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matic SC" panose="020B0604020202020204" pitchFamily="2" charset="-79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matic SC" panose="020B0604020202020204" pitchFamily="2" charset="-79"/>
              </a:rPr>
              <a:t>Under-review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E5F001C-D5E7-41D0-99FA-3F6183728121}"/>
              </a:ext>
            </a:extLst>
          </p:cNvPr>
          <p:cNvSpPr/>
          <p:nvPr/>
        </p:nvSpPr>
        <p:spPr>
          <a:xfrm>
            <a:off x="4570924" y="4308782"/>
            <a:ext cx="37362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matic SC" panose="020B0604020202020204" pitchFamily="2" charset="-79"/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matic SC" panose="020B0604020202020204" pitchFamily="2" charset="-79"/>
              </a:rPr>
              <a:t>12</a:t>
            </a:r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matic SC" panose="020B0604020202020204" pitchFamily="2" charset="-79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matic SC" panose="020B0604020202020204" pitchFamily="2" charset="-79"/>
              </a:rPr>
              <a:t>Published/Accepted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736FD94-4D72-42A7-AA8E-C7F8BDCB3E43}"/>
              </a:ext>
            </a:extLst>
          </p:cNvPr>
          <p:cNvSpPr/>
          <p:nvPr/>
        </p:nvSpPr>
        <p:spPr>
          <a:xfrm>
            <a:off x="8428820" y="4308781"/>
            <a:ext cx="33298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matic SC" panose="020B0604020202020204" pitchFamily="2" charset="-79"/>
              </a:rPr>
              <a:t>46.69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matic SC" panose="020B0604020202020204" pitchFamily="2" charset="-79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matic SC" panose="020B0604020202020204" pitchFamily="2" charset="-79"/>
              </a:rPr>
              <a:t>Impact Factor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matic SC" panose="020B0604020202020204" pitchFamily="2" charset="-79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8411210" y="2015246"/>
            <a:ext cx="3050004" cy="1848832"/>
          </a:xfrm>
          <a:prstGeom prst="roundRect">
            <a:avLst/>
          </a:prstGeom>
          <a:noFill/>
          <a:ln w="762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41">
            <a:extLst>
              <a:ext uri="{FF2B5EF4-FFF2-40B4-BE49-F238E27FC236}">
                <a16:creationId xmlns:a16="http://schemas.microsoft.com/office/drawing/2014/main" id="{0A7429CE-F120-4793-BA49-1426C93178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456" y="1603437"/>
            <a:ext cx="1190580" cy="45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329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E31A3DB-F191-46ED-8782-6570EB429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62" y="3719713"/>
            <a:ext cx="1822126" cy="6917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2428E1-DFC2-4CAA-9EC0-E5A3122013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515" y="3825697"/>
            <a:ext cx="2030703" cy="1142482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371F801-7C6E-4C7B-A90C-722D64612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71" y="1675870"/>
            <a:ext cx="2426109" cy="192725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B044446-B854-4482-B962-FC7D342CF476}"/>
              </a:ext>
            </a:extLst>
          </p:cNvPr>
          <p:cNvSpPr txBox="1"/>
          <p:nvPr/>
        </p:nvSpPr>
        <p:spPr>
          <a:xfrm>
            <a:off x="499774" y="5164909"/>
            <a:ext cx="5813495" cy="719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Tx/>
              <a:buFontTx/>
              <a:buNone/>
            </a:pPr>
            <a:r>
              <a:rPr lang="en-US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Sindhi</a:t>
            </a:r>
            <a:r>
              <a:rPr 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Language Translation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64C4B6A-ED75-4D22-957D-A2A38B842E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6735"/>
          <a:stretch/>
        </p:blipFill>
        <p:spPr>
          <a:xfrm>
            <a:off x="3231515" y="1693091"/>
            <a:ext cx="2034516" cy="1216196"/>
          </a:xfrm>
          <a:prstGeom prst="rect">
            <a:avLst/>
          </a:prstGeom>
          <a:ln w="19050">
            <a:solidFill>
              <a:srgbClr val="F1D52F"/>
            </a:solidFill>
          </a:ln>
          <a:effectLst/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1CCA980-D092-46F8-8958-3E3DAFC1D7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9866"/>
          <a:stretch/>
        </p:blipFill>
        <p:spPr>
          <a:xfrm>
            <a:off x="3235327" y="2360459"/>
            <a:ext cx="2030704" cy="1216195"/>
          </a:xfrm>
          <a:prstGeom prst="rect">
            <a:avLst/>
          </a:prstGeom>
          <a:ln w="19050">
            <a:solidFill>
              <a:srgbClr val="F1D52F"/>
            </a:solidFill>
          </a:ln>
          <a:effectLst/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F74A7DC-57CF-492F-9C4C-4C12AAEC9273}"/>
              </a:ext>
            </a:extLst>
          </p:cNvPr>
          <p:cNvCxnSpPr>
            <a:cxnSpLocks/>
          </p:cNvCxnSpPr>
          <p:nvPr/>
        </p:nvCxnSpPr>
        <p:spPr>
          <a:xfrm>
            <a:off x="5780799" y="1664939"/>
            <a:ext cx="0" cy="4505042"/>
          </a:xfrm>
          <a:prstGeom prst="line">
            <a:avLst/>
          </a:prstGeom>
          <a:ln w="28575">
            <a:solidFill>
              <a:schemeClr val="bg1"/>
            </a:solidFill>
            <a:prstDash val="dashDot"/>
            <a:headEnd type="oval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FE14B130-1408-4160-AA33-A05CC87682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480" y="1675870"/>
            <a:ext cx="2803023" cy="190078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B09D473-53B2-4B0F-9ED4-45715307EC6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6128"/>
          <a:stretch/>
        </p:blipFill>
        <p:spPr>
          <a:xfrm>
            <a:off x="9404185" y="1675870"/>
            <a:ext cx="2310014" cy="1927258"/>
          </a:xfrm>
          <a:prstGeom prst="rect">
            <a:avLst/>
          </a:prstGeom>
          <a:ln w="19050">
            <a:solidFill>
              <a:srgbClr val="F1D52F"/>
            </a:solidFill>
          </a:ln>
          <a:effectLst/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6647747-A55D-49A8-9EE8-8651B156EF7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" b="55975"/>
          <a:stretch/>
        </p:blipFill>
        <p:spPr>
          <a:xfrm>
            <a:off x="9404186" y="3810091"/>
            <a:ext cx="2310013" cy="1158087"/>
          </a:xfrm>
          <a:prstGeom prst="rect">
            <a:avLst/>
          </a:prstGeom>
          <a:ln w="19050">
            <a:solidFill>
              <a:srgbClr val="F1D52F"/>
            </a:solidFill>
          </a:ln>
          <a:effectLst/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E88F492-F8FA-4B38-85C2-18F8FBB5AB12}"/>
              </a:ext>
            </a:extLst>
          </p:cNvPr>
          <p:cNvSpPr txBox="1"/>
          <p:nvPr/>
        </p:nvSpPr>
        <p:spPr>
          <a:xfrm>
            <a:off x="6368480" y="5462174"/>
            <a:ext cx="63205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  <a:buFontTx/>
              <a:buNone/>
            </a:pPr>
            <a:r>
              <a:rPr lang="en-US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COVID-19</a:t>
            </a:r>
            <a:r>
              <a:rPr 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Detection 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</a:t>
            </a:r>
            <a:r>
              <a:rPr 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CT Imaging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0E594A7-09E3-43EC-B860-07D43BAD730A}"/>
              </a:ext>
            </a:extLst>
          </p:cNvPr>
          <p:cNvSpPr txBox="1"/>
          <p:nvPr/>
        </p:nvSpPr>
        <p:spPr>
          <a:xfrm>
            <a:off x="6096000" y="6117902"/>
            <a:ext cx="32361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Tx/>
              <a:buFontTx/>
              <a:buNone/>
            </a:pPr>
            <a:r>
              <a: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help the humanity</a:t>
            </a:r>
            <a:br>
              <a: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帮 助 人 类</a:t>
            </a:r>
          </a:p>
          <a:p>
            <a:pPr algn="ctr">
              <a:buClrTx/>
              <a:buFontTx/>
              <a:buNone/>
            </a:pPr>
            <a:endParaRPr 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4B6E83-822A-4CE8-BB50-6300BE3EDC6B}"/>
              </a:ext>
            </a:extLst>
          </p:cNvPr>
          <p:cNvSpPr txBox="1"/>
          <p:nvPr/>
        </p:nvSpPr>
        <p:spPr>
          <a:xfrm>
            <a:off x="649571" y="4396938"/>
            <a:ext cx="24261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000" b="1" dirty="0">
                <a:solidFill>
                  <a:schemeClr val="bg1"/>
                </a:solidFill>
                <a:ea typeface="Noto Sans CJK Regular" panose="020B0500000000000000" pitchFamily="34" charset="-122"/>
              </a:rPr>
              <a:t>Pak-China </a:t>
            </a:r>
          </a:p>
          <a:p>
            <a:pPr algn="ctr">
              <a:buClrTx/>
              <a:buFontTx/>
              <a:buNone/>
            </a:pPr>
            <a:r>
              <a:rPr lang="en-US" sz="2000" b="1" dirty="0">
                <a:solidFill>
                  <a:schemeClr val="bg1"/>
                </a:solidFill>
                <a:ea typeface="Noto Sans CJK Regular" panose="020B0500000000000000" pitchFamily="34" charset="-122"/>
              </a:rPr>
              <a:t>Economic Corridor</a:t>
            </a:r>
            <a:endParaRPr lang="en-US" sz="1400" b="1" dirty="0">
              <a:solidFill>
                <a:schemeClr val="bg1"/>
              </a:solidFill>
              <a:ea typeface="Noto Sans CJK Regular" panose="020B0500000000000000" pitchFamily="34" charset="-122"/>
            </a:endParaRPr>
          </a:p>
        </p:txBody>
      </p:sp>
      <p:sp>
        <p:nvSpPr>
          <p:cNvPr id="17" name="圆角矩形 28">
            <a:extLst>
              <a:ext uri="{FF2B5EF4-FFF2-40B4-BE49-F238E27FC236}">
                <a16:creationId xmlns:a16="http://schemas.microsoft.com/office/drawing/2014/main" id="{B18BB1FB-BC3E-4C01-9339-D7EC1E26C568}"/>
              </a:ext>
            </a:extLst>
          </p:cNvPr>
          <p:cNvSpPr/>
          <p:nvPr/>
        </p:nvSpPr>
        <p:spPr>
          <a:xfrm>
            <a:off x="3415994" y="655370"/>
            <a:ext cx="5794550" cy="55072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M" panose="00020600040101010101" pitchFamily="18" charset="-122"/>
                <a:sym typeface="Noto Sans CJK Regular" panose="020B0500000000000000" pitchFamily="34" charset="-122"/>
              </a:rPr>
              <a:t>Important Research Works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阿里巴巴普惠体 M" panose="00020600040101010101" pitchFamily="18" charset="-122"/>
              <a:sym typeface="Noto Sans CJK Regular" panose="020B05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F13213F-9746-401C-B60A-CB265A031B09}"/>
              </a:ext>
            </a:extLst>
          </p:cNvPr>
          <p:cNvSpPr txBox="1"/>
          <p:nvPr/>
        </p:nvSpPr>
        <p:spPr>
          <a:xfrm>
            <a:off x="2582702" y="724624"/>
            <a:ext cx="947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3">
            <a:extLst>
              <a:ext uri="{FF2B5EF4-FFF2-40B4-BE49-F238E27FC236}">
                <a16:creationId xmlns:a16="http://schemas.microsoft.com/office/drawing/2014/main" id="{5EE32EBB-3053-4B3C-B9A7-6AF46D9C3E01}"/>
              </a:ext>
            </a:extLst>
          </p:cNvPr>
          <p:cNvSpPr/>
          <p:nvPr/>
        </p:nvSpPr>
        <p:spPr>
          <a:xfrm>
            <a:off x="2511120" y="680093"/>
            <a:ext cx="704850" cy="550729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747A77C3-C78C-4FBA-B1BC-BA9E8BF3276C}"/>
              </a:ext>
            </a:extLst>
          </p:cNvPr>
          <p:cNvCxnSpPr>
            <a:cxnSpLocks/>
          </p:cNvCxnSpPr>
          <p:nvPr/>
        </p:nvCxnSpPr>
        <p:spPr>
          <a:xfrm flipV="1">
            <a:off x="599971" y="5884465"/>
            <a:ext cx="4662247" cy="3937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B20C154E-3909-4959-8D4F-757F36B5788C}"/>
              </a:ext>
            </a:extLst>
          </p:cNvPr>
          <p:cNvCxnSpPr>
            <a:cxnSpLocks/>
          </p:cNvCxnSpPr>
          <p:nvPr/>
        </p:nvCxnSpPr>
        <p:spPr>
          <a:xfrm>
            <a:off x="6438796" y="5971464"/>
            <a:ext cx="556270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AB6E3721-6E49-4F1C-BD37-406D6C28D5BC}"/>
              </a:ext>
            </a:extLst>
          </p:cNvPr>
          <p:cNvSpPr/>
          <p:nvPr/>
        </p:nvSpPr>
        <p:spPr>
          <a:xfrm>
            <a:off x="538327" y="5924451"/>
            <a:ext cx="3889206" cy="11167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Tx/>
              <a:buFontTx/>
              <a:buNone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Remove Communication Barrier</a:t>
            </a:r>
          </a:p>
          <a:p>
            <a:pPr>
              <a:buClrTx/>
              <a:buFontTx/>
              <a:buNone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 除 沟 通 障 碍</a:t>
            </a:r>
          </a:p>
          <a:p>
            <a:pPr>
              <a:lnSpc>
                <a:spcPct val="200000"/>
              </a:lnSpc>
              <a:buClrTx/>
              <a:buFontTx/>
              <a:buNone/>
            </a:pP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s://ars.els-cdn.com/content/image/1-s2.0-S0895611120301075-gr1_lrg.jpg">
            <a:extLst>
              <a:ext uri="{FF2B5EF4-FFF2-40B4-BE49-F238E27FC236}">
                <a16:creationId xmlns:a16="http://schemas.microsoft.com/office/drawing/2014/main" id="{C1BB14D5-68F3-48DA-A332-0A28F4D82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166" y="3798207"/>
            <a:ext cx="1676331" cy="119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9">
            <a:extLst>
              <a:ext uri="{FF2B5EF4-FFF2-40B4-BE49-F238E27FC236}">
                <a16:creationId xmlns:a16="http://schemas.microsoft.com/office/drawing/2014/main" id="{993474EC-5414-4B85-B324-43FD2A194A0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5" b="15750"/>
          <a:stretch/>
        </p:blipFill>
        <p:spPr>
          <a:xfrm>
            <a:off x="6411202" y="3810091"/>
            <a:ext cx="920684" cy="1158087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656555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7.3|1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419</Words>
  <Application>Microsoft Office PowerPoint</Application>
  <PresentationFormat>Widescreen</PresentationFormat>
  <Paragraphs>106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微软雅黑</vt:lpstr>
      <vt:lpstr>Noto Sans CJK Regular</vt:lpstr>
      <vt:lpstr>方正粗黑宋简体</vt:lpstr>
      <vt:lpstr>杨任东竹石体-Bold</vt:lpstr>
      <vt:lpstr>Arial</vt:lpstr>
      <vt:lpstr>Calibri</vt:lpstr>
      <vt:lpstr>Calibri Light</vt:lpstr>
      <vt:lpstr>Roboto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Jay Kumar</cp:lastModifiedBy>
  <cp:revision>57</cp:revision>
  <dcterms:created xsi:type="dcterms:W3CDTF">2021-11-03T03:22:32Z</dcterms:created>
  <dcterms:modified xsi:type="dcterms:W3CDTF">2021-11-23T03:15:02Z</dcterms:modified>
</cp:coreProperties>
</file>